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07" r:id="rId1"/>
    <p:sldMasterId id="2147483935" r:id="rId2"/>
  </p:sldMasterIdLst>
  <p:notesMasterIdLst>
    <p:notesMasterId r:id="rId37"/>
  </p:notesMasterIdLst>
  <p:handoutMasterIdLst>
    <p:handoutMasterId r:id="rId38"/>
  </p:handoutMasterIdLst>
  <p:sldIdLst>
    <p:sldId id="440" r:id="rId3"/>
    <p:sldId id="441" r:id="rId4"/>
    <p:sldId id="439" r:id="rId5"/>
    <p:sldId id="503" r:id="rId6"/>
    <p:sldId id="507" r:id="rId7"/>
    <p:sldId id="477" r:id="rId8"/>
    <p:sldId id="480" r:id="rId9"/>
    <p:sldId id="446" r:id="rId10"/>
    <p:sldId id="481" r:id="rId11"/>
    <p:sldId id="450" r:id="rId12"/>
    <p:sldId id="475" r:id="rId13"/>
    <p:sldId id="487" r:id="rId14"/>
    <p:sldId id="492" r:id="rId15"/>
    <p:sldId id="493" r:id="rId16"/>
    <p:sldId id="472" r:id="rId17"/>
    <p:sldId id="449" r:id="rId18"/>
    <p:sldId id="482" r:id="rId19"/>
    <p:sldId id="490" r:id="rId20"/>
    <p:sldId id="469" r:id="rId21"/>
    <p:sldId id="474" r:id="rId22"/>
    <p:sldId id="506" r:id="rId23"/>
    <p:sldId id="447" r:id="rId24"/>
    <p:sldId id="448" r:id="rId25"/>
    <p:sldId id="489" r:id="rId26"/>
    <p:sldId id="451" r:id="rId27"/>
    <p:sldId id="476" r:id="rId28"/>
    <p:sldId id="467" r:id="rId29"/>
    <p:sldId id="495" r:id="rId30"/>
    <p:sldId id="496" r:id="rId31"/>
    <p:sldId id="494" r:id="rId32"/>
    <p:sldId id="498" r:id="rId33"/>
    <p:sldId id="499" r:id="rId34"/>
    <p:sldId id="497" r:id="rId35"/>
    <p:sldId id="502" r:id="rId36"/>
  </p:sldIdLst>
  <p:sldSz cx="9144000" cy="6858000" type="screen4x3"/>
  <p:notesSz cx="9923463" cy="6788150"/>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00"/>
    <a:srgbClr val="009ED6"/>
  </p:clrMru>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927" autoAdjust="0"/>
    <p:restoredTop sz="92923" autoAdjust="0"/>
  </p:normalViewPr>
  <p:slideViewPr>
    <p:cSldViewPr>
      <p:cViewPr>
        <p:scale>
          <a:sx n="59" d="100"/>
          <a:sy n="59" d="100"/>
        </p:scale>
        <p:origin x="-2466" y="-55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438"/>
    </p:cViewPr>
  </p:sorterViewPr>
  <p:notesViewPr>
    <p:cSldViewPr>
      <p:cViewPr varScale="1">
        <p:scale>
          <a:sx n="88" d="100"/>
          <a:sy n="88" d="100"/>
        </p:scale>
        <p:origin x="-3858" y="-108"/>
      </p:cViewPr>
      <p:guideLst>
        <p:guide orient="horz" pos="2138"/>
        <p:guide pos="312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0538" cy="339725"/>
          </a:xfrm>
          <a:prstGeom prst="rect">
            <a:avLst/>
          </a:prstGeom>
        </p:spPr>
        <p:txBody>
          <a:bodyPr vert="horz" lIns="91440" tIns="45720" rIns="91440" bIns="45720" rtlCol="0"/>
          <a:lstStyle>
            <a:lvl1pPr algn="l" eaLnBrk="1" fontAlgn="auto" latinLnBrk="0" hangingPunct="1">
              <a:spcBef>
                <a:spcPts val="0"/>
              </a:spcBef>
              <a:spcAft>
                <a:spcPts val="0"/>
              </a:spcAft>
              <a:defRPr lang="fr-FR" sz="1200">
                <a:latin typeface="+mn-lt"/>
                <a:cs typeface="+mn-cs"/>
              </a:defRPr>
            </a:lvl1pPr>
          </a:lstStyle>
          <a:p>
            <a:pPr>
              <a:defRPr/>
            </a:pPr>
            <a:endParaRPr/>
          </a:p>
        </p:txBody>
      </p:sp>
      <p:sp>
        <p:nvSpPr>
          <p:cNvPr id="3" name="Date Placeholder 2"/>
          <p:cNvSpPr>
            <a:spLocks noGrp="1"/>
          </p:cNvSpPr>
          <p:nvPr>
            <p:ph type="dt" sz="quarter" idx="1"/>
          </p:nvPr>
        </p:nvSpPr>
        <p:spPr>
          <a:xfrm>
            <a:off x="5621338" y="0"/>
            <a:ext cx="4300537" cy="339725"/>
          </a:xfrm>
          <a:prstGeom prst="rect">
            <a:avLst/>
          </a:prstGeom>
        </p:spPr>
        <p:txBody>
          <a:bodyPr vert="horz" lIns="91440" tIns="45720" rIns="91440" bIns="45720" rtlCol="0"/>
          <a:lstStyle>
            <a:lvl1pPr algn="r" eaLnBrk="1" fontAlgn="auto" latinLnBrk="0" hangingPunct="1">
              <a:spcBef>
                <a:spcPts val="0"/>
              </a:spcBef>
              <a:spcAft>
                <a:spcPts val="0"/>
              </a:spcAft>
              <a:defRPr lang="fr-FR" sz="1200">
                <a:latin typeface="+mn-lt"/>
                <a:cs typeface="+mn-cs"/>
              </a:defRPr>
            </a:lvl1pPr>
          </a:lstStyle>
          <a:p>
            <a:pPr>
              <a:defRPr/>
            </a:pPr>
            <a:fld id="{D240C67C-566C-4E78-B94B-755E14E326FE}" type="datetimeFigureOut">
              <a:rPr/>
              <a:pPr>
                <a:defRPr/>
              </a:pPr>
              <a:t>16/05/2019</a:t>
            </a:fld>
            <a:endParaRPr dirty="0"/>
          </a:p>
        </p:txBody>
      </p:sp>
      <p:sp>
        <p:nvSpPr>
          <p:cNvPr id="4" name="Footer Placeholder 3"/>
          <p:cNvSpPr>
            <a:spLocks noGrp="1"/>
          </p:cNvSpPr>
          <p:nvPr>
            <p:ph type="ftr" sz="quarter" idx="2"/>
          </p:nvPr>
        </p:nvSpPr>
        <p:spPr>
          <a:xfrm>
            <a:off x="0" y="6446838"/>
            <a:ext cx="4300538" cy="339725"/>
          </a:xfrm>
          <a:prstGeom prst="rect">
            <a:avLst/>
          </a:prstGeom>
        </p:spPr>
        <p:txBody>
          <a:bodyPr vert="horz" lIns="91440" tIns="45720" rIns="91440" bIns="45720" rtlCol="0" anchor="b"/>
          <a:lstStyle>
            <a:lvl1pPr algn="l" eaLnBrk="1" fontAlgn="auto" latinLnBrk="0" hangingPunct="1">
              <a:spcBef>
                <a:spcPts val="0"/>
              </a:spcBef>
              <a:spcAft>
                <a:spcPts val="0"/>
              </a:spcAft>
              <a:defRPr lang="fr-FR" sz="1200">
                <a:latin typeface="+mn-lt"/>
                <a:cs typeface="+mn-cs"/>
              </a:defRPr>
            </a:lvl1pPr>
          </a:lstStyle>
          <a:p>
            <a:pPr>
              <a:defRPr/>
            </a:pPr>
            <a:endParaRPr/>
          </a:p>
        </p:txBody>
      </p:sp>
      <p:sp>
        <p:nvSpPr>
          <p:cNvPr id="5" name="Slide Number Placeholder 4"/>
          <p:cNvSpPr>
            <a:spLocks noGrp="1"/>
          </p:cNvSpPr>
          <p:nvPr>
            <p:ph type="sldNum" sz="quarter" idx="3"/>
          </p:nvPr>
        </p:nvSpPr>
        <p:spPr>
          <a:xfrm>
            <a:off x="5621338" y="6446838"/>
            <a:ext cx="4300537"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ADEBCF-A68F-49A2-A9C1-45F5F9F400A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0538" cy="339725"/>
          </a:xfrm>
          <a:prstGeom prst="rect">
            <a:avLst/>
          </a:prstGeom>
        </p:spPr>
        <p:txBody>
          <a:bodyPr vert="horz" lIns="91440" tIns="45720" rIns="91440" bIns="45720" rtlCol="0"/>
          <a:lstStyle>
            <a:lvl1pPr algn="l" eaLnBrk="1" fontAlgn="auto" latinLnBrk="0" hangingPunct="1">
              <a:spcBef>
                <a:spcPts val="0"/>
              </a:spcBef>
              <a:spcAft>
                <a:spcPts val="0"/>
              </a:spcAft>
              <a:defRPr lang="fr-FR" sz="1200">
                <a:latin typeface="+mn-lt"/>
                <a:cs typeface="+mn-cs"/>
              </a:defRPr>
            </a:lvl1pPr>
          </a:lstStyle>
          <a:p>
            <a:pPr>
              <a:defRPr/>
            </a:pPr>
            <a:endParaRPr/>
          </a:p>
        </p:txBody>
      </p:sp>
      <p:sp>
        <p:nvSpPr>
          <p:cNvPr id="3" name="Date Placeholder 2"/>
          <p:cNvSpPr>
            <a:spLocks noGrp="1"/>
          </p:cNvSpPr>
          <p:nvPr>
            <p:ph type="dt" idx="1"/>
          </p:nvPr>
        </p:nvSpPr>
        <p:spPr>
          <a:xfrm>
            <a:off x="5621338" y="0"/>
            <a:ext cx="4300537" cy="339725"/>
          </a:xfrm>
          <a:prstGeom prst="rect">
            <a:avLst/>
          </a:prstGeom>
        </p:spPr>
        <p:txBody>
          <a:bodyPr vert="horz" lIns="91440" tIns="45720" rIns="91440" bIns="45720" rtlCol="0"/>
          <a:lstStyle>
            <a:lvl1pPr algn="r" eaLnBrk="1" fontAlgn="auto" latinLnBrk="0" hangingPunct="1">
              <a:spcBef>
                <a:spcPts val="0"/>
              </a:spcBef>
              <a:spcAft>
                <a:spcPts val="0"/>
              </a:spcAft>
              <a:defRPr lang="fr-FR" sz="1200">
                <a:latin typeface="+mn-lt"/>
                <a:cs typeface="+mn-cs"/>
              </a:defRPr>
            </a:lvl1pPr>
          </a:lstStyle>
          <a:p>
            <a:pPr>
              <a:defRPr/>
            </a:pPr>
            <a:fld id="{A29B9002-D68D-47F4-BB5F-2BFFB6505C17}" type="datetimeFigureOut">
              <a:rPr/>
              <a:pPr>
                <a:defRPr/>
              </a:pPr>
              <a:t>16/05/2019</a:t>
            </a:fld>
            <a:endParaRPr/>
          </a:p>
        </p:txBody>
      </p:sp>
      <p:sp>
        <p:nvSpPr>
          <p:cNvPr id="4" name="Slide Image Placeholder 3"/>
          <p:cNvSpPr>
            <a:spLocks noGrp="1" noRot="1" noChangeAspect="1"/>
          </p:cNvSpPr>
          <p:nvPr>
            <p:ph type="sldImg" idx="2"/>
          </p:nvPr>
        </p:nvSpPr>
        <p:spPr>
          <a:xfrm>
            <a:off x="3265488" y="509588"/>
            <a:ext cx="3392487" cy="2544762"/>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993775" y="3224213"/>
            <a:ext cx="7935913" cy="3054350"/>
          </a:xfrm>
          <a:prstGeom prst="rect">
            <a:avLst/>
          </a:prstGeom>
        </p:spPr>
        <p:txBody>
          <a:bodyPr vert="horz" lIns="91440" tIns="45720" rIns="91440" bIns="45720" rtlCol="0"/>
          <a:lstStyle/>
          <a:p>
            <a:pPr lvl="0"/>
            <a:r>
              <a:rPr lang="fr-FR" noProof="0"/>
              <a:t>Cliquez pour modifier les styles du texte du masque</a:t>
            </a:r>
          </a:p>
          <a:p>
            <a:pPr lvl="1"/>
            <a:r>
              <a:rPr lang="fr-FR" noProof="0"/>
              <a:t>Niveau 2</a:t>
            </a:r>
          </a:p>
          <a:p>
            <a:pPr lvl="2"/>
            <a:r>
              <a:rPr lang="fr-FR" noProof="0"/>
              <a:t>Niveau 3</a:t>
            </a:r>
          </a:p>
          <a:p>
            <a:pPr lvl="3"/>
            <a:r>
              <a:rPr lang="fr-FR" noProof="0"/>
              <a:t>Niveau 4</a:t>
            </a:r>
          </a:p>
          <a:p>
            <a:pPr lvl="4"/>
            <a:r>
              <a:rPr lang="fr-FR" noProof="0"/>
              <a:t>Niveau 5</a:t>
            </a:r>
          </a:p>
        </p:txBody>
      </p:sp>
      <p:sp>
        <p:nvSpPr>
          <p:cNvPr id="6" name="Footer Placeholder 5"/>
          <p:cNvSpPr>
            <a:spLocks noGrp="1"/>
          </p:cNvSpPr>
          <p:nvPr>
            <p:ph type="ftr" sz="quarter" idx="4"/>
          </p:nvPr>
        </p:nvSpPr>
        <p:spPr>
          <a:xfrm>
            <a:off x="0" y="6446838"/>
            <a:ext cx="4300538" cy="339725"/>
          </a:xfrm>
          <a:prstGeom prst="rect">
            <a:avLst/>
          </a:prstGeom>
        </p:spPr>
        <p:txBody>
          <a:bodyPr vert="horz" lIns="91440" tIns="45720" rIns="91440" bIns="45720" rtlCol="0" anchor="b"/>
          <a:lstStyle>
            <a:lvl1pPr algn="l" eaLnBrk="1" fontAlgn="auto" latinLnBrk="0" hangingPunct="1">
              <a:spcBef>
                <a:spcPts val="0"/>
              </a:spcBef>
              <a:spcAft>
                <a:spcPts val="0"/>
              </a:spcAft>
              <a:defRPr lang="fr-FR" sz="1200">
                <a:latin typeface="+mn-lt"/>
                <a:cs typeface="+mn-cs"/>
              </a:defRPr>
            </a:lvl1pPr>
          </a:lstStyle>
          <a:p>
            <a:pPr>
              <a:defRPr/>
            </a:pPr>
            <a:endParaRPr/>
          </a:p>
        </p:txBody>
      </p:sp>
      <p:sp>
        <p:nvSpPr>
          <p:cNvPr id="7" name="Slide Number Placeholder 6"/>
          <p:cNvSpPr>
            <a:spLocks noGrp="1"/>
          </p:cNvSpPr>
          <p:nvPr>
            <p:ph type="sldNum" sz="quarter" idx="5"/>
          </p:nvPr>
        </p:nvSpPr>
        <p:spPr>
          <a:xfrm>
            <a:off x="5621338" y="6446838"/>
            <a:ext cx="4300537"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68E4F26-F6D1-4623-9CCA-399616190F7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fr-FR" sz="1200" kern="1200">
        <a:solidFill>
          <a:schemeClr val="tx1"/>
        </a:solidFill>
        <a:latin typeface="+mn-lt"/>
        <a:ea typeface="+mn-ea"/>
        <a:cs typeface="+mn-cs"/>
      </a:defRPr>
    </a:lvl1pPr>
    <a:lvl2pPr marL="457200" algn="l" rtl="0" eaLnBrk="0" fontAlgn="base" hangingPunct="0">
      <a:spcBef>
        <a:spcPct val="30000"/>
      </a:spcBef>
      <a:spcAft>
        <a:spcPct val="0"/>
      </a:spcAft>
      <a:defRPr lang="fr-FR" sz="1200" kern="1200">
        <a:solidFill>
          <a:schemeClr val="tx1"/>
        </a:solidFill>
        <a:latin typeface="+mn-lt"/>
        <a:ea typeface="+mn-ea"/>
        <a:cs typeface="+mn-cs"/>
      </a:defRPr>
    </a:lvl2pPr>
    <a:lvl3pPr marL="914400" algn="l" rtl="0" eaLnBrk="0" fontAlgn="base" hangingPunct="0">
      <a:spcBef>
        <a:spcPct val="30000"/>
      </a:spcBef>
      <a:spcAft>
        <a:spcPct val="0"/>
      </a:spcAft>
      <a:defRPr lang="fr-FR" sz="1200" kern="1200">
        <a:solidFill>
          <a:schemeClr val="tx1"/>
        </a:solidFill>
        <a:latin typeface="+mn-lt"/>
        <a:ea typeface="+mn-ea"/>
        <a:cs typeface="+mn-cs"/>
      </a:defRPr>
    </a:lvl3pPr>
    <a:lvl4pPr marL="1371600" algn="l" rtl="0" eaLnBrk="0" fontAlgn="base" hangingPunct="0">
      <a:spcBef>
        <a:spcPct val="30000"/>
      </a:spcBef>
      <a:spcAft>
        <a:spcPct val="0"/>
      </a:spcAft>
      <a:defRPr lang="fr-FR" sz="1200" kern="1200">
        <a:solidFill>
          <a:schemeClr val="tx1"/>
        </a:solidFill>
        <a:latin typeface="+mn-lt"/>
        <a:ea typeface="+mn-ea"/>
        <a:cs typeface="+mn-cs"/>
      </a:defRPr>
    </a:lvl4pPr>
    <a:lvl5pPr marL="1828800" algn="l" rtl="0" eaLnBrk="0" fontAlgn="base" hangingPunct="0">
      <a:spcBef>
        <a:spcPct val="30000"/>
      </a:spcBef>
      <a:spcAft>
        <a:spcPct val="0"/>
      </a:spcAft>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notes 2"/>
          <p:cNvSpPr>
            <a:spLocks noGrp="1"/>
          </p:cNvSpPr>
          <p:nvPr>
            <p:ph type="body" idx="1"/>
          </p:nvPr>
        </p:nvSpPr>
        <p:spPr bwMode="auto">
          <a:noFill/>
        </p:spPr>
        <p:txBody>
          <a:bodyPr wrap="square" numCol="1" anchor="t" anchorCtr="0" compatLnSpc="1">
            <a:prstTxWarp prst="textNoShape">
              <a:avLst/>
            </a:prstTxWarp>
          </a:bodyPr>
          <a:lstStyle/>
          <a:p>
            <a:r>
              <a:rPr altLang="fr-FR" smtClean="0"/>
              <a:t>Lmjjkjlkjhkjgjhfhgklhlh:kjgjkg</a:t>
            </a:r>
          </a:p>
        </p:txBody>
      </p:sp>
      <p:sp>
        <p:nvSpPr>
          <p:cNvPr id="50180" name="Espace réservé du numéro de diapositive 3"/>
          <p:cNvSpPr>
            <a:spLocks noGrp="1"/>
          </p:cNvSpPr>
          <p:nvPr>
            <p:ph type="sldNum" sz="quarter" idx="5"/>
          </p:nvPr>
        </p:nvSpPr>
        <p:spPr bwMode="auto">
          <a:noFill/>
          <a:ln>
            <a:miter lim="800000"/>
            <a:headEnd/>
            <a:tailEnd/>
          </a:ln>
        </p:spPr>
        <p:txBody>
          <a:bodyPr/>
          <a:lstStyle/>
          <a:p>
            <a:fld id="{0A43FEA7-EA5C-430B-A942-ABDC4C708594}" type="slidenum">
              <a:rPr lang="fr-FR" altLang="fr-FR" smtClean="0"/>
              <a:pPr/>
              <a:t>6</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altLang="fr-FR" smtClean="0"/>
          </a:p>
        </p:txBody>
      </p:sp>
      <p:sp>
        <p:nvSpPr>
          <p:cNvPr id="51204" name="Espace réservé du numéro de diapositive 3"/>
          <p:cNvSpPr>
            <a:spLocks noGrp="1"/>
          </p:cNvSpPr>
          <p:nvPr>
            <p:ph type="sldNum" sz="quarter" idx="5"/>
          </p:nvPr>
        </p:nvSpPr>
        <p:spPr bwMode="auto">
          <a:noFill/>
          <a:ln>
            <a:miter lim="800000"/>
            <a:headEnd/>
            <a:tailEnd/>
          </a:ln>
        </p:spPr>
        <p:txBody>
          <a:bodyPr/>
          <a:lstStyle/>
          <a:p>
            <a:fld id="{C15F8715-9145-490C-BB52-811EDA89717C}" type="slidenum">
              <a:rPr lang="fr-FR" altLang="fr-FR" smtClean="0"/>
              <a:pPr/>
              <a:t>12</a:t>
            </a:fld>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altLang="fr-FR" smtClean="0"/>
          </a:p>
        </p:txBody>
      </p:sp>
      <p:sp>
        <p:nvSpPr>
          <p:cNvPr id="52228" name="Espace réservé du numéro de diapositive 3"/>
          <p:cNvSpPr>
            <a:spLocks noGrp="1"/>
          </p:cNvSpPr>
          <p:nvPr>
            <p:ph type="sldNum" sz="quarter" idx="5"/>
          </p:nvPr>
        </p:nvSpPr>
        <p:spPr bwMode="auto">
          <a:noFill/>
          <a:ln>
            <a:miter lim="800000"/>
            <a:headEnd/>
            <a:tailEnd/>
          </a:ln>
        </p:spPr>
        <p:txBody>
          <a:bodyPr/>
          <a:lstStyle/>
          <a:p>
            <a:fld id="{A5B0A78F-ABD1-4AE7-8B78-265F59C71422}" type="slidenum">
              <a:rPr lang="fr-FR" altLang="fr-FR" smtClean="0"/>
              <a:pPr/>
              <a:t>13</a:t>
            </a:fld>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altLang="fr-FR" smtClean="0"/>
          </a:p>
        </p:txBody>
      </p:sp>
      <p:sp>
        <p:nvSpPr>
          <p:cNvPr id="53252" name="Espace réservé du numéro de diapositive 3"/>
          <p:cNvSpPr>
            <a:spLocks noGrp="1"/>
          </p:cNvSpPr>
          <p:nvPr>
            <p:ph type="sldNum" sz="quarter" idx="5"/>
          </p:nvPr>
        </p:nvSpPr>
        <p:spPr bwMode="auto">
          <a:noFill/>
          <a:ln>
            <a:miter lim="800000"/>
            <a:headEnd/>
            <a:tailEnd/>
          </a:ln>
        </p:spPr>
        <p:txBody>
          <a:bodyPr/>
          <a:lstStyle/>
          <a:p>
            <a:fld id="{E4B4A51F-DF70-4757-92F9-32B62E04A5FD}" type="slidenum">
              <a:rPr lang="fr-FR" altLang="fr-FR" smtClean="0"/>
              <a:pPr/>
              <a:t>14</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lang="fr-FR" smtClean="0"/>
              <a:t>Cliquez pour modifier le style du titre</a:t>
            </a:r>
            <a:endParaRPr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7" name="Espace réservé de la date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68FD8174-25C3-4EAB-99F2-A91867CE6DB4}" type="datetime1">
              <a:rPr lang="fr-FR"/>
              <a:pPr>
                <a:defRPr/>
              </a:pPr>
              <a:t>16/05/2019</a:t>
            </a:fld>
            <a:endParaRPr lang="fr-FR"/>
          </a:p>
        </p:txBody>
      </p:sp>
      <p:sp>
        <p:nvSpPr>
          <p:cNvPr id="10" name="Espace réservé du pied de page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fr-FR"/>
          </a:p>
        </p:txBody>
      </p:sp>
      <p:sp>
        <p:nvSpPr>
          <p:cNvPr id="11"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80FC37D-624A-4D68-9782-564F07543E64}" type="slidenum">
              <a:rPr lang="fr-FR" altLang="fr-FR"/>
              <a:pPr>
                <a:defRPr/>
              </a:pPr>
              <a:t>‹N°›</a:t>
            </a:fld>
            <a:endParaRPr lang="fr-FR" alt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EADE772D-4ADC-46B2-8F80-1ED7FAA9D42F}" type="datetime1">
              <a:rPr lang="fr-FR"/>
              <a:pPr>
                <a:defRPr/>
              </a:pPr>
              <a:t>16/05/2019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0C0568D-2536-4C1F-AC6D-D337D8FB8A8F}" type="slidenum">
              <a:rPr lang="fr-FR" altLang="fr-FR"/>
              <a:pPr>
                <a:defRPr/>
              </a:pPr>
              <a:t>‹N°›</a:t>
            </a:fld>
            <a:endParaRPr lang="fr-FR" altLang="fr-F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re vertical 1"/>
          <p:cNvSpPr>
            <a:spLocks noGrp="1"/>
          </p:cNvSpPr>
          <p:nvPr>
            <p:ph type="title" orient="vert"/>
          </p:nvPr>
        </p:nvSpPr>
        <p:spPr>
          <a:xfrm>
            <a:off x="6553200" y="609600"/>
            <a:ext cx="2057400" cy="55165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a:xfrm>
            <a:off x="6553200" y="6248400"/>
            <a:ext cx="2209800" cy="365125"/>
          </a:xfrm>
        </p:spPr>
        <p:txBody>
          <a:bodyPr/>
          <a:lstStyle>
            <a:lvl1pPr>
              <a:defRPr/>
            </a:lvl1pPr>
          </a:lstStyle>
          <a:p>
            <a:pPr>
              <a:defRPr/>
            </a:pPr>
            <a:fld id="{D7822E12-5827-46E9-98E0-613AAFEFDF2E}" type="datetime1">
              <a:rPr lang="fr-FR"/>
              <a:pPr>
                <a:defRPr/>
              </a:pPr>
              <a:t>16/05/2019</a:t>
            </a:fld>
            <a:endParaRPr lang="fr-FR"/>
          </a:p>
        </p:txBody>
      </p:sp>
      <p:sp>
        <p:nvSpPr>
          <p:cNvPr id="8" name="Espace réservé du pied de page 4"/>
          <p:cNvSpPr>
            <a:spLocks noGrp="1"/>
          </p:cNvSpPr>
          <p:nvPr>
            <p:ph type="ftr" sz="quarter" idx="11"/>
          </p:nvPr>
        </p:nvSpPr>
        <p:spPr>
          <a:xfrm>
            <a:off x="457200" y="6248400"/>
            <a:ext cx="5573713" cy="365125"/>
          </a:xfrm>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a:xfrm rot="5400000">
            <a:off x="5989638" y="144462"/>
            <a:ext cx="533400" cy="244475"/>
          </a:xfrm>
        </p:spPr>
        <p:txBody>
          <a:bodyPr/>
          <a:lstStyle>
            <a:lvl1pPr>
              <a:defRPr/>
            </a:lvl1pPr>
          </a:lstStyle>
          <a:p>
            <a:pPr>
              <a:defRPr/>
            </a:pPr>
            <a:fld id="{E385E66E-2042-403B-8961-DC22221D1BF5}" type="slidenum">
              <a:rPr lang="fr-FR" altLang="fr-FR"/>
              <a:pPr>
                <a:defRPr/>
              </a:pPr>
              <a:t>‹N°›</a:t>
            </a:fld>
            <a:endParaRPr lang="fr-FR" altLang="fr-FR"/>
          </a:p>
        </p:txBody>
      </p:sp>
    </p:spTree>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EB6BFF61-4156-438F-9CB3-5BC4DE089C15}" type="datetime1">
              <a:rPr lang="fr-FR"/>
              <a:pPr>
                <a:defRPr/>
              </a:pPr>
              <a:t>16/05/2019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2FFBE6E-5FF4-4EB4-A148-6169D59A18A6}" type="slidenum">
              <a:rPr lang="fr-FR" altLang="fr-FR"/>
              <a:pPr>
                <a:defRP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ACE4408-3415-490F-92AF-3032DDA8461C}" type="datetime1">
              <a:rPr lang="fr-FR"/>
              <a:pPr>
                <a:defRPr/>
              </a:pPr>
              <a:t>16/05/2019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2D19A0F-9798-4041-B782-7205038D0863}" type="slidenum">
              <a:rPr lang="fr-FR" altLang="fr-FR"/>
              <a:pPr>
                <a:defRPr/>
              </a:pPr>
              <a:t>‹N°›</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303A60E-5AC9-4BE9-B37B-2E4DE30A90C8}" type="datetime1">
              <a:rPr lang="fr-FR"/>
              <a:pPr>
                <a:defRPr/>
              </a:pPr>
              <a:t>16/05/2019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3D253BF-B19C-48E7-935E-F72962FB797D}" type="slidenum">
              <a:rPr lang="fr-FR" altLang="fr-FR"/>
              <a:pPr>
                <a:defRPr/>
              </a:pPr>
              <a:t>‹N°›</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BB2743C-E8D2-4822-8309-AD680670A8B3}" type="datetime1">
              <a:rPr lang="fr-FR"/>
              <a:pPr>
                <a:defRPr/>
              </a:pPr>
              <a:t>16/05/2019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831AD8E-CCC2-40EC-A6C5-4534F3C0EBBF}" type="slidenum">
              <a:rPr lang="fr-FR" altLang="fr-FR"/>
              <a:pPr>
                <a:defRPr/>
              </a:pPr>
              <a:t>‹N°›</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A357BF9-5FBA-41D4-8598-4EC744E01A1E}" type="datetime1">
              <a:rPr lang="fr-FR"/>
              <a:pPr>
                <a:defRPr/>
              </a:pPr>
              <a:t>16/05/2019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4DF8AEE7-72DD-4CDD-AE07-B80CABCB003C}" type="slidenum">
              <a:rPr lang="fr-FR" altLang="fr-FR"/>
              <a:pPr>
                <a:defRPr/>
              </a:pPr>
              <a:t>‹N°›</a:t>
            </a:fld>
            <a:endParaRPr lang="fr-FR"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433ACFB-B1DB-4F53-92A2-1EAAF5356FD9}" type="datetime1">
              <a:rPr lang="fr-FR"/>
              <a:pPr>
                <a:defRPr/>
              </a:pPr>
              <a:t>16/05/2019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A789B7F-F902-40DE-8F53-41F314A4BFF4}" type="slidenum">
              <a:rPr lang="fr-FR" altLang="fr-FR"/>
              <a:pPr>
                <a:defRPr/>
              </a:pPr>
              <a:t>‹N°›</a:t>
            </a:fld>
            <a:endParaRPr lang="fr-FR" alt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5A0021B-98D5-4DE1-846B-7CE338FD57E9}" type="datetime1">
              <a:rPr lang="fr-FR"/>
              <a:pPr>
                <a:defRPr/>
              </a:pPr>
              <a:t>16/05/2019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8F0F3AA7-ABF0-459B-B246-CB3972B33FD0}" type="slidenum">
              <a:rPr lang="fr-FR" altLang="fr-FR"/>
              <a:pPr>
                <a:defRPr/>
              </a:pPr>
              <a:t>‹N°›</a:t>
            </a:fld>
            <a:endParaRPr lang="fr-FR" alt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A5DB0E7-A655-42F7-9FB1-86D3EF79F6D1}" type="datetime1">
              <a:rPr lang="fr-FR"/>
              <a:pPr>
                <a:defRPr/>
              </a:pPr>
              <a:t>16/05/2019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C836DF3-C45D-4A3C-91A4-B1262816D8B2}" type="slidenum">
              <a:rPr lang="fr-FR" altLang="fr-FR"/>
              <a:pPr>
                <a:defRP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https://d7ieeqxtzpkza.cloudfront.net/wp-content/uploads/2018/12/INLUCC-Normal1.jpg"/>
          <p:cNvPicPr>
            <a:picLocks noChangeAspect="1" noChangeArrowheads="1"/>
          </p:cNvPicPr>
          <p:nvPr userDrawn="1"/>
        </p:nvPicPr>
        <p:blipFill>
          <a:blip r:embed="rId2"/>
          <a:srcRect/>
          <a:stretch>
            <a:fillRect/>
          </a:stretch>
        </p:blipFill>
        <p:spPr bwMode="auto">
          <a:xfrm>
            <a:off x="23813" y="-14288"/>
            <a:ext cx="3048000" cy="1257301"/>
          </a:xfrm>
          <a:prstGeom prst="rect">
            <a:avLst/>
          </a:prstGeom>
          <a:noFill/>
          <a:ln w="9525">
            <a:noFill/>
            <a:miter lim="800000"/>
            <a:headEnd/>
            <a:tailEnd/>
          </a:ln>
        </p:spPr>
      </p:pic>
      <p:sp>
        <p:nvSpPr>
          <p:cNvPr id="2" name="Titre 1"/>
          <p:cNvSpPr>
            <a:spLocks noGrp="1"/>
          </p:cNvSpPr>
          <p:nvPr>
            <p:ph type="title"/>
          </p:nvPr>
        </p:nvSpPr>
        <p:spPr>
          <a:xfrm>
            <a:off x="3851920" y="188640"/>
            <a:ext cx="5111480" cy="990600"/>
          </a:xfrm>
        </p:spPr>
        <p:txBody>
          <a:bodyPr/>
          <a:lstStyle/>
          <a:p>
            <a:r>
              <a:rPr lang="fr-FR" dirty="0" smtClean="0"/>
              <a:t>Cliquez pour modifier le style du titre</a:t>
            </a:r>
            <a:endParaRPr lang="en-US" dirty="0"/>
          </a:p>
        </p:txBody>
      </p:sp>
      <p:sp>
        <p:nvSpPr>
          <p:cNvPr id="8" name="Espace réservé du contenu 7"/>
          <p:cNvSpPr>
            <a:spLocks noGrp="1"/>
          </p:cNvSpPr>
          <p:nvPr>
            <p:ph sz="quarter" idx="1"/>
          </p:nvPr>
        </p:nvSpPr>
        <p:spPr>
          <a:xfrm>
            <a:off x="612648" y="1600200"/>
            <a:ext cx="8153400" cy="4495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E116227B-4B16-4345-9233-C3510A65388C}" type="datetime1">
              <a:rPr lang="fr-FR"/>
              <a:pPr>
                <a:defRPr/>
              </a:pPr>
              <a:t>16/05/2019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A2A4A32-47F4-41FB-8A5C-5B017C3464DC}" type="slidenum">
              <a:rPr lang="fr-FR" altLang="fr-FR"/>
              <a:pPr>
                <a:defRPr/>
              </a:pPr>
              <a:t>‹N°›</a:t>
            </a:fld>
            <a:endParaRPr lang="fr-FR" altLang="fr-FR"/>
          </a:p>
        </p:txBody>
      </p:sp>
    </p:spTree>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2CBE769-C36A-40D9-9F01-4D3D3A19812F}" type="datetime1">
              <a:rPr lang="fr-FR"/>
              <a:pPr>
                <a:defRPr/>
              </a:pPr>
              <a:t>16/05/2019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4E7AF20-9C7C-448F-B1DF-6FAAC7685527}" type="slidenum">
              <a:rPr lang="fr-FR" altLang="fr-FR"/>
              <a:pPr>
                <a:defRPr/>
              </a:pPr>
              <a:t>‹N°›</a:t>
            </a:fld>
            <a:endParaRPr lang="fr-FR" alt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D32AA2F-CC14-4FB7-9034-82C25A4D66C4}" type="datetime1">
              <a:rPr lang="fr-FR"/>
              <a:pPr>
                <a:defRPr/>
              </a:pPr>
              <a:t>16/05/2019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A799FD9-6BF1-4B72-AAD9-9D2F33BB64BE}" type="slidenum">
              <a:rPr lang="fr-FR" altLang="fr-FR"/>
              <a:pPr>
                <a:defRPr/>
              </a:pPr>
              <a:t>‹N°›</a:t>
            </a:fld>
            <a:endParaRPr lang="fr-FR" alt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64666C3-E268-4A2E-85A4-13CEB2A29314}" type="datetime1">
              <a:rPr lang="fr-FR"/>
              <a:pPr>
                <a:defRPr/>
              </a:pPr>
              <a:t>16/05/2019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E4C4C70-16D8-41C5-8ED3-EC7803CD1AF4}" type="slidenum">
              <a:rPr lang="fr-FR" altLang="fr-FR"/>
              <a:pPr>
                <a:defRP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Espace réservé du texte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fr-FR" smtClean="0"/>
              <a:t>Cliquez pour modifier le style du titre</a:t>
            </a:r>
            <a:endParaRPr lang="en-US"/>
          </a:p>
        </p:txBody>
      </p:sp>
      <p:sp>
        <p:nvSpPr>
          <p:cNvPr id="7" name="Espace réservé de la date 11"/>
          <p:cNvSpPr>
            <a:spLocks noGrp="1"/>
          </p:cNvSpPr>
          <p:nvPr>
            <p:ph type="dt" sz="half" idx="10"/>
          </p:nvPr>
        </p:nvSpPr>
        <p:spPr/>
        <p:txBody>
          <a:bodyPr/>
          <a:lstStyle>
            <a:lvl1pPr>
              <a:defRPr/>
            </a:lvl1pPr>
          </a:lstStyle>
          <a:p>
            <a:pPr>
              <a:defRPr/>
            </a:pPr>
            <a:fld id="{75CA7789-204B-4CD5-810C-167810885030}" type="datetime1">
              <a:rPr lang="fr-FR"/>
              <a:pPr>
                <a:defRPr/>
              </a:pPr>
              <a:t>16/05/2019</a:t>
            </a:fld>
            <a:endParaRPr lang="fr-FR"/>
          </a:p>
        </p:txBody>
      </p:sp>
      <p:sp>
        <p:nvSpPr>
          <p:cNvPr id="8" name="Espace réservé du numéro de diapositive 12"/>
          <p:cNvSpPr>
            <a:spLocks noGrp="1"/>
          </p:cNvSpPr>
          <p:nvPr>
            <p:ph type="sldNum" sz="quarter" idx="11"/>
          </p:nvPr>
        </p:nvSpPr>
        <p:spPr>
          <a:xfrm>
            <a:off x="0" y="1752600"/>
            <a:ext cx="1295400" cy="701675"/>
          </a:xfrm>
        </p:spPr>
        <p:txBody>
          <a:bodyPr>
            <a:noAutofit/>
          </a:bodyPr>
          <a:lstStyle>
            <a:lvl1pPr>
              <a:defRPr sz="2400"/>
            </a:lvl1pPr>
          </a:lstStyle>
          <a:p>
            <a:pPr>
              <a:defRPr/>
            </a:pPr>
            <a:fld id="{7AB4FC88-2A34-4B6E-927D-64B363AB07BE}" type="slidenum">
              <a:rPr lang="fr-FR" altLang="fr-FR"/>
              <a:pPr>
                <a:defRPr/>
              </a:pPr>
              <a:t>‹N°›</a:t>
            </a:fld>
            <a:endParaRPr lang="fr-FR" altLang="fr-FR"/>
          </a:p>
        </p:txBody>
      </p:sp>
      <p:sp>
        <p:nvSpPr>
          <p:cNvPr id="9" name="Espace réservé du pied de page 13"/>
          <p:cNvSpPr>
            <a:spLocks noGrp="1"/>
          </p:cNvSpPr>
          <p:nvPr>
            <p:ph type="ftr" sz="quarter" idx="12"/>
          </p:nvPr>
        </p:nvSpPr>
        <p:spPr/>
        <p:txBody>
          <a:bodyPr/>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9" name="Espace réservé du contenu 8"/>
          <p:cNvSpPr>
            <a:spLocks noGrp="1"/>
          </p:cNvSpPr>
          <p:nvPr>
            <p:ph sz="quarter" idx="1"/>
          </p:nvPr>
        </p:nvSpPr>
        <p:spPr>
          <a:xfrm>
            <a:off x="609600" y="1589567"/>
            <a:ext cx="38862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844901" y="1589567"/>
            <a:ext cx="38862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7"/>
          <p:cNvSpPr>
            <a:spLocks noGrp="1"/>
          </p:cNvSpPr>
          <p:nvPr>
            <p:ph type="dt" sz="half" idx="10"/>
          </p:nvPr>
        </p:nvSpPr>
        <p:spPr/>
        <p:txBody>
          <a:bodyPr rtlCol="0"/>
          <a:lstStyle>
            <a:lvl1pPr>
              <a:defRPr/>
            </a:lvl1pPr>
          </a:lstStyle>
          <a:p>
            <a:pPr>
              <a:defRPr/>
            </a:pPr>
            <a:fld id="{1587EEE9-3633-4DD8-996F-26E333488955}" type="datetime1">
              <a:rPr lang="fr-FR"/>
              <a:pPr>
                <a:defRPr/>
              </a:pPr>
              <a:t>16/05/2019</a:t>
            </a:fld>
            <a:endParaRPr lang="fr-FR"/>
          </a:p>
        </p:txBody>
      </p:sp>
      <p:sp>
        <p:nvSpPr>
          <p:cNvPr id="6" name="Espace réservé du numéro de diapositive 9"/>
          <p:cNvSpPr>
            <a:spLocks noGrp="1"/>
          </p:cNvSpPr>
          <p:nvPr>
            <p:ph type="sldNum" sz="quarter" idx="11"/>
          </p:nvPr>
        </p:nvSpPr>
        <p:spPr/>
        <p:txBody>
          <a:bodyPr/>
          <a:lstStyle>
            <a:lvl1pPr>
              <a:defRPr/>
            </a:lvl1pPr>
          </a:lstStyle>
          <a:p>
            <a:pPr>
              <a:defRPr/>
            </a:pPr>
            <a:fld id="{3782F1BF-CC6C-445A-B40B-6F94B44A459D}" type="slidenum">
              <a:rPr lang="fr-FR" altLang="fr-FR"/>
              <a:pPr>
                <a:defRPr/>
              </a:pPr>
              <a:t>‹N°›</a:t>
            </a:fld>
            <a:endParaRPr lang="fr-FR" altLang="fr-FR"/>
          </a:p>
        </p:txBody>
      </p:sp>
      <p:sp>
        <p:nvSpPr>
          <p:cNvPr id="7" name="Espace réservé du pied de page 11"/>
          <p:cNvSpPr>
            <a:spLocks noGrp="1"/>
          </p:cNvSpPr>
          <p:nvPr>
            <p:ph type="ftr" sz="quarter" idx="12"/>
          </p:nvPr>
        </p:nvSpPr>
        <p:spPr/>
        <p:txBody>
          <a:bodyPr rtlCol="0"/>
          <a:lstStyle>
            <a:lvl1pPr>
              <a:defRPr/>
            </a:lvl1pPr>
          </a:lstStyle>
          <a:p>
            <a:pPr>
              <a:defRPr/>
            </a:pPr>
            <a:endParaRPr lang="fr-F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lstStyle>
            <a:lvl1pPr>
              <a:defRPr/>
            </a:lvl1pPr>
          </a:lstStyle>
          <a:p>
            <a:r>
              <a:rPr lang="fr-FR" smtClean="0"/>
              <a:t>Cliquez pour modifier le style du titre</a:t>
            </a:r>
            <a:endParaRPr lang="en-US"/>
          </a:p>
        </p:txBody>
      </p:sp>
      <p:sp>
        <p:nvSpPr>
          <p:cNvPr id="11" name="Espace réservé du contenu 10"/>
          <p:cNvSpPr>
            <a:spLocks noGrp="1"/>
          </p:cNvSpPr>
          <p:nvPr>
            <p:ph sz="quarter" idx="2"/>
          </p:nvPr>
        </p:nvSpPr>
        <p:spPr>
          <a:xfrm>
            <a:off x="609600" y="2438400"/>
            <a:ext cx="38862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800600" y="2438400"/>
            <a:ext cx="38862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7" name="Espace réservé de la date 9"/>
          <p:cNvSpPr>
            <a:spLocks noGrp="1"/>
          </p:cNvSpPr>
          <p:nvPr>
            <p:ph type="dt" sz="half" idx="10"/>
          </p:nvPr>
        </p:nvSpPr>
        <p:spPr/>
        <p:txBody>
          <a:bodyPr rtlCol="0"/>
          <a:lstStyle>
            <a:lvl1pPr>
              <a:defRPr/>
            </a:lvl1pPr>
          </a:lstStyle>
          <a:p>
            <a:pPr>
              <a:defRPr/>
            </a:pPr>
            <a:fld id="{C5081287-7E87-4D39-B4BA-1A2DBF5CBD64}" type="datetime1">
              <a:rPr lang="fr-FR"/>
              <a:pPr>
                <a:defRPr/>
              </a:pPr>
              <a:t>16/05/2019</a:t>
            </a:fld>
            <a:endParaRPr lang="fr-FR"/>
          </a:p>
        </p:txBody>
      </p:sp>
      <p:sp>
        <p:nvSpPr>
          <p:cNvPr id="8" name="Espace réservé du numéro de diapositive 11"/>
          <p:cNvSpPr>
            <a:spLocks noGrp="1"/>
          </p:cNvSpPr>
          <p:nvPr>
            <p:ph type="sldNum" sz="quarter" idx="11"/>
          </p:nvPr>
        </p:nvSpPr>
        <p:spPr/>
        <p:txBody>
          <a:bodyPr/>
          <a:lstStyle>
            <a:lvl1pPr>
              <a:defRPr/>
            </a:lvl1pPr>
          </a:lstStyle>
          <a:p>
            <a:pPr>
              <a:defRPr/>
            </a:pPr>
            <a:fld id="{1923F054-71A6-4E20-858E-EA52080B5099}" type="slidenum">
              <a:rPr lang="fr-FR" altLang="fr-FR"/>
              <a:pPr>
                <a:defRPr/>
              </a:pPr>
              <a:t>‹N°›</a:t>
            </a:fld>
            <a:endParaRPr lang="fr-FR" altLang="fr-FR"/>
          </a:p>
        </p:txBody>
      </p:sp>
      <p:sp>
        <p:nvSpPr>
          <p:cNvPr id="9" name="Espace réservé du pied de page 13"/>
          <p:cNvSpPr>
            <a:spLocks noGrp="1"/>
          </p:cNvSpPr>
          <p:nvPr>
            <p:ph type="ftr" sz="quarter" idx="12"/>
          </p:nvPr>
        </p:nvSpPr>
        <p:spPr/>
        <p:txBody>
          <a:bodyPr rtlCol="0"/>
          <a:lstStyle>
            <a:lvl1pPr>
              <a:defRPr/>
            </a:lvl1pPr>
          </a:lstStyle>
          <a:p>
            <a:pPr>
              <a:defRPr/>
            </a:pPr>
            <a:endParaRPr lang="fr-F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42E3E7A1-F7A7-44F5-A7BE-AB8792545CAC}" type="datetime1">
              <a:rPr lang="fr-FR"/>
              <a:pPr>
                <a:defRPr/>
              </a:pPr>
              <a:t>16/05/2019</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A31A4A9C-F650-44A7-9664-6369D9D488CF}" type="slidenum">
              <a:rPr lang="fr-FR" altLang="fr-FR"/>
              <a:pPr>
                <a:defRPr/>
              </a:pPr>
              <a:t>‹N°›</a:t>
            </a:fld>
            <a:endParaRPr lang="fr-FR" altLang="fr-F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02F72A90-A279-42E9-B544-804B86766512}" type="datetime1">
              <a:rPr lang="fr-FR"/>
              <a:pPr>
                <a:defRPr/>
              </a:pPr>
              <a:t>16/05/2019</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A7FDEA76-1179-494D-9FE7-D27B4AAC21CF}" type="slidenum">
              <a:rPr lang="fr-FR" altLang="fr-FR"/>
              <a:pPr>
                <a:defRPr/>
              </a:pPr>
              <a:t>‹N°›</a:t>
            </a:fld>
            <a:endParaRPr lang="fr-FR" altLang="fr-F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lstStyle>
            <a:lvl1pPr algn="l">
              <a:buNone/>
              <a:defRPr sz="4400" b="0"/>
            </a:lvl1pPr>
          </a:lstStyle>
          <a:p>
            <a:r>
              <a:rPr lang="fr-FR" smtClean="0"/>
              <a:t>Cliquez pour modifier le style du titre</a:t>
            </a:r>
            <a:endParaRPr lang="en-US"/>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pPr>
              <a:defRPr/>
            </a:pPr>
            <a:fld id="{2B300DA7-6E8A-4071-B1F6-B65BC8CC8028}" type="datetime1">
              <a:rPr lang="fr-FR"/>
              <a:pPr>
                <a:defRPr/>
              </a:pPr>
              <a:t>16/05/2019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65CD488E-D4E6-449C-A9AF-F58CDF870446}" type="slidenum">
              <a:rPr lang="fr-FR" altLang="fr-FR"/>
              <a:pPr>
                <a:defRPr/>
              </a:pPr>
              <a:t>‹N°›</a:t>
            </a:fld>
            <a:endParaRPr lang="fr-FR" altLang="fr-F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2" name="Titr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11"/>
          <p:cNvSpPr>
            <a:spLocks noGrp="1"/>
          </p:cNvSpPr>
          <p:nvPr>
            <p:ph type="dt" sz="half" idx="10"/>
          </p:nvPr>
        </p:nvSpPr>
        <p:spPr>
          <a:xfrm>
            <a:off x="6248400" y="6248400"/>
            <a:ext cx="2667000" cy="365125"/>
          </a:xfrm>
        </p:spPr>
        <p:txBody>
          <a:bodyPr rtlCol="0"/>
          <a:lstStyle>
            <a:lvl1pPr>
              <a:defRPr/>
            </a:lvl1pPr>
          </a:lstStyle>
          <a:p>
            <a:pPr>
              <a:defRPr/>
            </a:pPr>
            <a:fld id="{4DBB0BD9-FA3D-460E-9270-D153E19E1830}" type="datetime1">
              <a:rPr lang="fr-FR"/>
              <a:pPr>
                <a:defRPr/>
              </a:pPr>
              <a:t>16/05/2019</a:t>
            </a:fld>
            <a:endParaRPr lang="fr-FR"/>
          </a:p>
        </p:txBody>
      </p:sp>
      <p:sp>
        <p:nvSpPr>
          <p:cNvPr id="10" name="Espace réservé du numéro de diapositive 12"/>
          <p:cNvSpPr>
            <a:spLocks noGrp="1"/>
          </p:cNvSpPr>
          <p:nvPr>
            <p:ph type="sldNum" sz="quarter" idx="11"/>
          </p:nvPr>
        </p:nvSpPr>
        <p:spPr>
          <a:xfrm>
            <a:off x="0" y="4667250"/>
            <a:ext cx="1447800" cy="663575"/>
          </a:xfrm>
        </p:spPr>
        <p:txBody>
          <a:bodyPr/>
          <a:lstStyle>
            <a:lvl1pPr>
              <a:defRPr sz="2800"/>
            </a:lvl1pPr>
          </a:lstStyle>
          <a:p>
            <a:pPr>
              <a:defRPr/>
            </a:pPr>
            <a:fld id="{4F7FF39E-675C-4C35-8C81-B9680C8666B0}" type="slidenum">
              <a:rPr lang="fr-FR" altLang="fr-FR"/>
              <a:pPr>
                <a:defRPr/>
              </a:pPr>
              <a:t>‹N°›</a:t>
            </a:fld>
            <a:endParaRPr lang="fr-FR" altLang="fr-FR"/>
          </a:p>
        </p:txBody>
      </p:sp>
      <p:sp>
        <p:nvSpPr>
          <p:cNvPr id="11" name="Espace réservé du pied de page 13"/>
          <p:cNvSpPr>
            <a:spLocks noGrp="1"/>
          </p:cNvSpPr>
          <p:nvPr>
            <p:ph type="ftr" sz="quarter" idx="12"/>
          </p:nvPr>
        </p:nvSpPr>
        <p:spPr>
          <a:xfrm>
            <a:off x="1600200" y="6248400"/>
            <a:ext cx="4572000" cy="365125"/>
          </a:xfrm>
        </p:spPr>
        <p:txBody>
          <a:bodyPr rtlCol="0"/>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endParaRPr lang="en-US" altLang="fr-FR" smtClean="0"/>
          </a:p>
        </p:txBody>
      </p:sp>
      <p:sp>
        <p:nvSpPr>
          <p:cNvPr id="2051" name="Espace réservé du texte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cs typeface="Arial" panose="020B0604020202020204" pitchFamily="34" charset="0"/>
              </a:defRPr>
            </a:lvl1pPr>
          </a:lstStyle>
          <a:p>
            <a:pPr>
              <a:defRPr/>
            </a:pPr>
            <a:fld id="{69EA2558-74BF-43DC-BF3B-9D129C310089}" type="datetime1">
              <a:rPr lang="fr-FR"/>
              <a:pPr>
                <a:defRPr/>
              </a:pPr>
              <a:t>16/05/2019</a:t>
            </a:fld>
            <a:endParaRPr lang="fr-CA"/>
          </a:p>
        </p:txBody>
      </p:sp>
      <p:sp>
        <p:nvSpPr>
          <p:cNvPr id="3" name="Espace réservé du pied de page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cs typeface="Arial" panose="020B0604020202020204" pitchFamily="34" charset="0"/>
              </a:defRPr>
            </a:lvl1pPr>
          </a:lstStyle>
          <a:p>
            <a:pPr>
              <a:defRPr/>
            </a:pPr>
            <a:endParaRPr lang="fr-CA"/>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Espace réservé du numéro de diapositive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pPr>
              <a:defRPr/>
            </a:pPr>
            <a:fld id="{39D50760-4AD2-4F65-A3AD-C0CAF269C314}" type="slidenum">
              <a:rPr lang="fr-CA" altLang="fr-FR"/>
              <a:pPr>
                <a:defRPr/>
              </a:pPr>
              <a:t>‹N°›</a:t>
            </a:fld>
            <a:endParaRPr lang="fr-CA" altLang="fr-FR"/>
          </a:p>
        </p:txBody>
      </p:sp>
    </p:spTree>
  </p:cSld>
  <p:clrMap bg1="lt1" tx1="dk1" bg2="lt2" tx2="dk2" accent1="accent1" accent2="accent2" accent3="accent3" accent4="accent4" accent5="accent5" accent6="accent6" hlink="hlink" folHlink="folHlink"/>
  <p:sldLayoutIdLst>
    <p:sldLayoutId id="2147485404" r:id="rId1"/>
    <p:sldLayoutId id="2147485405" r:id="rId2"/>
    <p:sldLayoutId id="2147485406" r:id="rId3"/>
    <p:sldLayoutId id="2147485407" r:id="rId4"/>
    <p:sldLayoutId id="2147485408" r:id="rId5"/>
    <p:sldLayoutId id="2147485409" r:id="rId6"/>
    <p:sldLayoutId id="2147485410" r:id="rId7"/>
    <p:sldLayoutId id="2147485411" r:id="rId8"/>
    <p:sldLayoutId id="2147485412" r:id="rId9"/>
    <p:sldLayoutId id="2147485413" r:id="rId10"/>
    <p:sldLayoutId id="2147485414" r:id="rId11"/>
  </p:sldLayoutIdLst>
  <p:transition spd="slow">
    <p:wipe dir="d"/>
  </p:transition>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a:defRPr/>
            </a:pPr>
            <a:fld id="{65AA8872-B169-44B5-9F02-6F183707B09F}" type="datetime1">
              <a:rPr lang="fr-FR"/>
              <a:pPr>
                <a:defRPr/>
              </a:pPr>
              <a:t>16/05/2019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EFC513B-3005-4ECF-8849-76046D12766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393" r:id="rId1"/>
    <p:sldLayoutId id="2147485394" r:id="rId2"/>
    <p:sldLayoutId id="2147485395" r:id="rId3"/>
    <p:sldLayoutId id="2147485396" r:id="rId4"/>
    <p:sldLayoutId id="2147485397" r:id="rId5"/>
    <p:sldLayoutId id="2147485398" r:id="rId6"/>
    <p:sldLayoutId id="2147485399" r:id="rId7"/>
    <p:sldLayoutId id="2147485400" r:id="rId8"/>
    <p:sldLayoutId id="2147485401" r:id="rId9"/>
    <p:sldLayoutId id="2147485402" r:id="rId10"/>
    <p:sldLayoutId id="21474854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Graphique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950" y="1700213"/>
            <a:ext cx="8928100" cy="1871662"/>
          </a:xfrm>
        </p:spPr>
        <p:txBody>
          <a:bodyPr anchor="ctr"/>
          <a:lstStyle/>
          <a:p>
            <a:pPr algn="ctr">
              <a:defRPr/>
            </a:pPr>
            <a:r>
              <a:rPr lang="ar-TN" sz="3600" b="1" dirty="0" smtClean="0"/>
              <a:t>القانون الأساسي عدد 10 لسنة 2017 المتعلق بالإبلاغ عن الفساد وحماية المبلغين:</a:t>
            </a:r>
            <a:r>
              <a:rPr lang="ar-TN" sz="4000" b="1" dirty="0" smtClean="0"/>
              <a:t/>
            </a:r>
            <a:br>
              <a:rPr lang="ar-TN" sz="4000" b="1" dirty="0" smtClean="0"/>
            </a:br>
            <a:r>
              <a:rPr lang="ar-TN" sz="4000" b="1" dirty="0" smtClean="0">
                <a:solidFill>
                  <a:srgbClr val="C00000"/>
                </a:solidFill>
              </a:rPr>
              <a:t>الإنجازات والتحديات</a:t>
            </a:r>
            <a:endParaRPr lang="fr-FR" sz="4000" b="1" dirty="0">
              <a:solidFill>
                <a:srgbClr val="C00000"/>
              </a:solidFill>
            </a:endParaRPr>
          </a:p>
        </p:txBody>
      </p:sp>
      <p:sp>
        <p:nvSpPr>
          <p:cNvPr id="15363" name="Sous-titre 2"/>
          <p:cNvSpPr>
            <a:spLocks noGrp="1"/>
          </p:cNvSpPr>
          <p:nvPr>
            <p:ph type="subTitle" idx="1"/>
          </p:nvPr>
        </p:nvSpPr>
        <p:spPr>
          <a:xfrm>
            <a:off x="26988" y="6038850"/>
            <a:ext cx="2168525" cy="685800"/>
          </a:xfrm>
        </p:spPr>
        <p:txBody>
          <a:bodyPr/>
          <a:lstStyle/>
          <a:p>
            <a:pPr algn="ctr"/>
            <a:r>
              <a:rPr lang="ar-TN" altLang="fr-FR" smtClean="0"/>
              <a:t>15 ماي 2019</a:t>
            </a:r>
            <a:endParaRPr lang="fr-FR" altLang="fr-FR" smtClean="0"/>
          </a:p>
        </p:txBody>
      </p:sp>
      <p:sp>
        <p:nvSpPr>
          <p:cNvPr id="5" name="Titre 1"/>
          <p:cNvSpPr txBox="1">
            <a:spLocks/>
          </p:cNvSpPr>
          <p:nvPr/>
        </p:nvSpPr>
        <p:spPr bwMode="auto">
          <a:xfrm>
            <a:off x="-109538" y="3860800"/>
            <a:ext cx="9144001" cy="1566863"/>
          </a:xfrm>
          <a:prstGeom prst="rect">
            <a:avLst/>
          </a:prstGeom>
          <a:noFill/>
          <a:ln>
            <a:noFill/>
          </a:ln>
          <a:extLst/>
        </p:spPr>
        <p:txBody>
          <a:bodyPr anchor="ctr"/>
          <a:lstStyle>
            <a:lvl1pPr algn="l" rtl="0" eaLnBrk="0" fontAlgn="base" hangingPunct="0">
              <a:spcBef>
                <a:spcPct val="0"/>
              </a:spcBef>
              <a:spcAft>
                <a:spcPct val="0"/>
              </a:spcAft>
              <a:defRPr sz="4400" kern="1200" cap="all" baseline="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algn="ctr" rtl="1">
              <a:defRPr/>
            </a:pPr>
            <a:r>
              <a:rPr lang="ar-TN" sz="2000" dirty="0" smtClean="0">
                <a:solidFill>
                  <a:schemeClr val="accent1">
                    <a:lumMod val="75000"/>
                  </a:schemeClr>
                </a:solidFill>
              </a:rPr>
              <a:t>يوم دراسي حول تكريس آليات الحوكمة بالمندوبية العامة للتنمية الجهوية</a:t>
            </a:r>
            <a:endParaRPr lang="ar-TN" sz="2000" b="1" dirty="0" smtClean="0">
              <a:solidFill>
                <a:schemeClr val="accent6">
                  <a:lumMod val="50000"/>
                </a:schemeClr>
              </a:solidFill>
            </a:endParaRPr>
          </a:p>
          <a:p>
            <a:pPr algn="ctr" rtl="1">
              <a:defRPr/>
            </a:pPr>
            <a:endParaRPr lang="ar-TN" sz="2000" b="1" dirty="0" smtClean="0">
              <a:solidFill>
                <a:schemeClr val="accent6">
                  <a:lumMod val="50000"/>
                </a:schemeClr>
              </a:solidFill>
            </a:endParaRPr>
          </a:p>
        </p:txBody>
      </p:sp>
      <p:sp>
        <p:nvSpPr>
          <p:cNvPr id="15365" name="Sous-titre 2"/>
          <p:cNvSpPr txBox="1">
            <a:spLocks/>
          </p:cNvSpPr>
          <p:nvPr/>
        </p:nvSpPr>
        <p:spPr bwMode="auto">
          <a:xfrm>
            <a:off x="2473325" y="6072188"/>
            <a:ext cx="6562725" cy="685800"/>
          </a:xfrm>
          <a:prstGeom prst="rect">
            <a:avLst/>
          </a:prstGeom>
          <a:noFill/>
          <a:ln w="9525">
            <a:noFill/>
            <a:miter lim="800000"/>
            <a:headEnd/>
            <a:tailEnd/>
          </a:ln>
        </p:spPr>
        <p:txBody>
          <a:bodyPr anchor="ctr"/>
          <a:lstStyle/>
          <a:p>
            <a:pPr algn="ctr" rtl="1">
              <a:spcBef>
                <a:spcPts val="700"/>
              </a:spcBef>
              <a:buClr>
                <a:schemeClr val="accent2"/>
              </a:buClr>
              <a:buSzPct val="60000"/>
              <a:buFont typeface="Wingdings" pitchFamily="2" charset="2"/>
              <a:buNone/>
            </a:pPr>
            <a:r>
              <a:rPr lang="ar-TN" altLang="fr-FR" sz="2000">
                <a:solidFill>
                  <a:srgbClr val="FFFFFF"/>
                </a:solidFill>
                <a:latin typeface="Tw Cen MT" pitchFamily="34" charset="0"/>
              </a:rPr>
              <a:t>الأستاذة ماجدة بنحمد </a:t>
            </a:r>
            <a:endParaRPr lang="fr-FR" altLang="fr-FR" sz="2000">
              <a:solidFill>
                <a:srgbClr val="FFFFFF"/>
              </a:solidFill>
              <a:latin typeface="Tw Cen MT" pitchFamily="34" charset="0"/>
            </a:endParaRPr>
          </a:p>
          <a:p>
            <a:pPr algn="ctr" rtl="1">
              <a:spcBef>
                <a:spcPts val="700"/>
              </a:spcBef>
              <a:buClr>
                <a:schemeClr val="accent2"/>
              </a:buClr>
              <a:buSzPct val="60000"/>
              <a:buFont typeface="Wingdings" pitchFamily="2" charset="2"/>
              <a:buNone/>
            </a:pPr>
            <a:r>
              <a:rPr lang="ar-TN" altLang="fr-FR" sz="2000">
                <a:solidFill>
                  <a:srgbClr val="FFFFFF"/>
                </a:solidFill>
                <a:latin typeface="Tw Cen MT" pitchFamily="34" charset="0"/>
              </a:rPr>
              <a:t>المستشارة القانونية بالهيئة الوطنية لمكافحة الفساد </a:t>
            </a:r>
            <a:endParaRPr lang="fr-FR" altLang="fr-FR" sz="2000">
              <a:solidFill>
                <a:srgbClr val="FFFFFF"/>
              </a:solidFill>
              <a:latin typeface="Tw Cen MT" pitchFamily="34" charset="0"/>
            </a:endParaRPr>
          </a:p>
        </p:txBody>
      </p:sp>
      <p:pic>
        <p:nvPicPr>
          <p:cNvPr id="15366" name="Picture 4" descr="https://d7ieeqxtzpkza.cloudfront.net/wp-content/uploads/2018/12/INLUCC-Normal1.jpg"/>
          <p:cNvPicPr>
            <a:picLocks noChangeAspect="1" noChangeArrowheads="1"/>
          </p:cNvPicPr>
          <p:nvPr/>
        </p:nvPicPr>
        <p:blipFill>
          <a:blip r:embed="rId2"/>
          <a:srcRect/>
          <a:stretch>
            <a:fillRect/>
          </a:stretch>
        </p:blipFill>
        <p:spPr bwMode="auto">
          <a:xfrm>
            <a:off x="1979613" y="0"/>
            <a:ext cx="5472112" cy="18065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579" name="Espace réservé du contenu 2"/>
          <p:cNvSpPr>
            <a:spLocks noGrp="1"/>
          </p:cNvSpPr>
          <p:nvPr>
            <p:ph sz="quarter" idx="1"/>
          </p:nvPr>
        </p:nvSpPr>
        <p:spPr>
          <a:xfrm>
            <a:off x="0" y="0"/>
            <a:ext cx="9144000" cy="6858000"/>
          </a:xfrm>
        </p:spPr>
        <p:txBody>
          <a:bodyPr anchor="ctr"/>
          <a:lstStyle/>
          <a:p>
            <a:pPr marL="0" indent="0" algn="ctr">
              <a:buFont typeface="Wingdings" pitchFamily="2" charset="2"/>
              <a:buNone/>
            </a:pPr>
            <a:r>
              <a:rPr lang="fr-FR" altLang="fr-FR" sz="23900" smtClean="0">
                <a:solidFill>
                  <a:schemeClr val="bg1"/>
                </a:solidFill>
              </a:rPr>
              <a:t>2</a:t>
            </a:r>
          </a:p>
          <a:p>
            <a:pPr marL="0" indent="0" algn="ctr">
              <a:buFont typeface="Wingdings" pitchFamily="2" charset="2"/>
              <a:buNone/>
            </a:pPr>
            <a:r>
              <a:rPr lang="ar-TN" altLang="fr-FR" sz="8000" smtClean="0">
                <a:solidFill>
                  <a:schemeClr val="bg1"/>
                </a:solidFill>
              </a:rPr>
              <a:t>الانجازات</a:t>
            </a:r>
            <a:endParaRPr lang="fr-FR" altLang="fr-FR" sz="8000" smtClean="0">
              <a:solidFill>
                <a:schemeClr val="bg1"/>
              </a:solidFill>
            </a:endParaRP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2"/>
          <p:cNvSpPr>
            <a:spLocks noGrp="1"/>
          </p:cNvSpPr>
          <p:nvPr>
            <p:ph sz="quarter" idx="1"/>
          </p:nvPr>
        </p:nvSpPr>
        <p:spPr>
          <a:xfrm>
            <a:off x="612775" y="1600200"/>
            <a:ext cx="8153400" cy="4495800"/>
          </a:xfrm>
        </p:spPr>
        <p:txBody>
          <a:bodyPr/>
          <a:lstStyle/>
          <a:p>
            <a:pPr marL="0" indent="0" algn="ctr" rtl="1" eaLnBrk="1" hangingPunct="1">
              <a:buFont typeface="Arial" charset="0"/>
              <a:buNone/>
              <a:defRPr/>
            </a:pPr>
            <a:endParaRPr lang="ar-TN" altLang="fr-FR" sz="3200" b="1" dirty="0" smtClean="0"/>
          </a:p>
          <a:p>
            <a:pPr marL="0" indent="0" algn="ctr" rtl="1" eaLnBrk="1" hangingPunct="1">
              <a:buFont typeface="Arial" charset="0"/>
              <a:buNone/>
              <a:defRPr/>
            </a:pPr>
            <a:r>
              <a:rPr lang="ar-TN" altLang="fr-FR" sz="4000" dirty="0" smtClean="0">
                <a:solidFill>
                  <a:schemeClr val="accent2"/>
                </a:solidFill>
                <a:latin typeface="Andalus" pitchFamily="18" charset="-78"/>
                <a:cs typeface="+mj-cs"/>
              </a:rPr>
              <a:t>نشاط الهيئة في إطار تفعيل القانون الأساسي للإبلاغ عن الفساد وحماية المبلغين</a:t>
            </a:r>
            <a:endParaRPr lang="ar-TN" altLang="fr-FR" sz="4000" dirty="0" smtClean="0">
              <a:solidFill>
                <a:schemeClr val="accent2"/>
              </a:solidFill>
              <a:cs typeface="+mj-cs"/>
            </a:endParaRPr>
          </a:p>
          <a:p>
            <a:pPr marL="0" indent="0" algn="ctr" rtl="1" eaLnBrk="1" hangingPunct="1">
              <a:buFont typeface="Arial" charset="0"/>
              <a:buNone/>
              <a:defRPr/>
            </a:pPr>
            <a:endParaRPr lang="ar-TN" altLang="fr-FR" sz="3200" b="1" dirty="0" smtClean="0"/>
          </a:p>
          <a:p>
            <a:pPr marL="0" indent="0" algn="ctr" rtl="1" eaLnBrk="1" hangingPunct="1">
              <a:buFont typeface="Arial" charset="0"/>
              <a:buNone/>
              <a:defRPr/>
            </a:pPr>
            <a:r>
              <a:rPr lang="ar-TN" altLang="fr-FR" sz="2800" dirty="0" smtClean="0"/>
              <a:t>بصدور القانون عدد </a:t>
            </a:r>
            <a:r>
              <a:rPr lang="ar-TN" altLang="fr-FR" sz="2800" b="1" dirty="0" smtClean="0">
                <a:solidFill>
                  <a:srgbClr val="00B0F0"/>
                </a:solidFill>
              </a:rPr>
              <a:t>10 لسنة 2017</a:t>
            </a:r>
            <a:r>
              <a:rPr lang="ar-TN" altLang="fr-FR" sz="2800" dirty="0" smtClean="0">
                <a:solidFill>
                  <a:srgbClr val="00B0F0"/>
                </a:solidFill>
              </a:rPr>
              <a:t> </a:t>
            </a:r>
          </a:p>
          <a:p>
            <a:pPr marL="0" indent="0" algn="ctr" rtl="1" eaLnBrk="1" hangingPunct="1">
              <a:buFont typeface="Arial" charset="0"/>
              <a:buNone/>
              <a:defRPr/>
            </a:pPr>
            <a:r>
              <a:rPr lang="ar-TN" altLang="fr-FR" sz="2800" dirty="0" smtClean="0"/>
              <a:t>باشرت الهيئة نشاطها في تفعيل القانون في غياب النصوص التطبيقية</a:t>
            </a:r>
          </a:p>
          <a:p>
            <a:pPr marL="0" indent="0" algn="ctr" rtl="1" eaLnBrk="1" hangingPunct="1">
              <a:buFont typeface="Arial" charset="0"/>
              <a:buNone/>
              <a:defRPr/>
            </a:pPr>
            <a:endParaRPr lang="ar-TN" altLang="fr-FR" sz="3200" b="1" dirty="0" smtClean="0"/>
          </a:p>
          <a:p>
            <a:pPr marL="0" indent="0" algn="ctr" rtl="1" eaLnBrk="1" hangingPunct="1">
              <a:buFont typeface="Arial" charset="0"/>
              <a:buNone/>
              <a:defRPr/>
            </a:pPr>
            <a:endParaRPr lang="ar-TN" altLang="fr-FR" sz="3200" b="1" dirty="0" smtClean="0"/>
          </a:p>
        </p:txBody>
      </p:sp>
      <p:sp>
        <p:nvSpPr>
          <p:cNvPr id="25603"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3F7F1E00-BD8B-4124-BC8F-3EF5030671E4}" type="slidenum">
              <a:rPr lang="fr-FR" altLang="fr-FR" sz="1200" smtClean="0"/>
              <a:pPr>
                <a:lnSpc>
                  <a:spcPct val="80000"/>
                </a:lnSpc>
              </a:pPr>
              <a:t>11</a:t>
            </a:fld>
            <a:endParaRPr lang="fr-FR" altLang="fr-FR" sz="1200" smtClean="0"/>
          </a:p>
        </p:txBody>
      </p:sp>
      <p:sp>
        <p:nvSpPr>
          <p:cNvPr id="25604" name="Titre 1"/>
          <p:cNvSpPr>
            <a:spLocks noGrp="1"/>
          </p:cNvSpPr>
          <p:nvPr>
            <p:ph type="title"/>
          </p:nvPr>
        </p:nvSpPr>
        <p:spPr>
          <a:xfrm>
            <a:off x="3654425" y="188913"/>
            <a:ext cx="5111750" cy="990600"/>
          </a:xfrm>
        </p:spPr>
        <p:txBody>
          <a:bodyPr/>
          <a:lstStyle/>
          <a:p>
            <a:pPr algn="r"/>
            <a:r>
              <a:rPr lang="ar-TN" altLang="fr-FR" smtClean="0"/>
              <a:t>الانجازات          </a:t>
            </a:r>
            <a:endParaRPr lang="fr-FR" altLang="fr-FR" smtClean="0"/>
          </a:p>
        </p:txBody>
      </p:sp>
      <p:sp>
        <p:nvSpPr>
          <p:cNvPr id="5" name="ZoneTexte 4"/>
          <p:cNvSpPr txBox="1"/>
          <p:nvPr/>
        </p:nvSpPr>
        <p:spPr bwMode="auto">
          <a:xfrm>
            <a:off x="0" y="-22225"/>
            <a:ext cx="9144000" cy="120015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6000" dirty="0"/>
              <a:t>الانجازات </a:t>
            </a:r>
            <a:endParaRPr lang="fr-FR" sz="6000" dirty="0"/>
          </a:p>
        </p:txBody>
      </p:sp>
      <p:grpSp>
        <p:nvGrpSpPr>
          <p:cNvPr id="25606" name="Groupe 5"/>
          <p:cNvGrpSpPr>
            <a:grpSpLocks/>
          </p:cNvGrpSpPr>
          <p:nvPr/>
        </p:nvGrpSpPr>
        <p:grpSpPr bwMode="auto">
          <a:xfrm>
            <a:off x="0" y="-22225"/>
            <a:ext cx="9144000" cy="1293813"/>
            <a:chOff x="3311146" y="0"/>
            <a:chExt cx="2547937" cy="1293907"/>
          </a:xfrm>
        </p:grpSpPr>
        <p:sp>
          <p:nvSpPr>
            <p:cNvPr id="7" name="Rectangle 6"/>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ZoneTexte 7"/>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6000" dirty="0"/>
                <a:t>الانجازات </a:t>
              </a:r>
              <a:endParaRPr lang="fr-FR" sz="6000" dirty="0"/>
            </a:p>
          </p:txBody>
        </p:sp>
      </p:grpSp>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3654425" y="188913"/>
            <a:ext cx="5111750" cy="990600"/>
          </a:xfrm>
        </p:spPr>
        <p:txBody>
          <a:bodyPr/>
          <a:lstStyle/>
          <a:p>
            <a:pPr algn="r"/>
            <a:r>
              <a:rPr lang="ar-TN" altLang="fr-FR" smtClean="0"/>
              <a:t>الانجازات          </a:t>
            </a:r>
            <a:endParaRPr lang="fr-FR" altLang="fr-FR" smtClean="0"/>
          </a:p>
        </p:txBody>
      </p:sp>
      <p:sp>
        <p:nvSpPr>
          <p:cNvPr id="26627"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87E33B80-44E9-4CD8-B74C-A933B2545155}" type="slidenum">
              <a:rPr lang="fr-FR" altLang="fr-FR" sz="1200" smtClean="0"/>
              <a:pPr>
                <a:lnSpc>
                  <a:spcPct val="80000"/>
                </a:lnSpc>
              </a:pPr>
              <a:t>12</a:t>
            </a:fld>
            <a:endParaRPr lang="fr-FR" altLang="fr-FR" sz="1200" smtClean="0"/>
          </a:p>
        </p:txBody>
      </p:sp>
      <p:grpSp>
        <p:nvGrpSpPr>
          <p:cNvPr id="26628" name="Groupe 5"/>
          <p:cNvGrpSpPr>
            <a:grpSpLocks/>
          </p:cNvGrpSpPr>
          <p:nvPr/>
        </p:nvGrpSpPr>
        <p:grpSpPr bwMode="auto">
          <a:xfrm>
            <a:off x="0" y="-22225"/>
            <a:ext cx="9144000" cy="1293813"/>
            <a:chOff x="3311146" y="0"/>
            <a:chExt cx="2547937" cy="1293907"/>
          </a:xfrm>
        </p:grpSpPr>
        <p:sp>
          <p:nvSpPr>
            <p:cNvPr id="7" name="Rectangle 6"/>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ZoneTexte 7"/>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rtl="1">
                <a:lnSpc>
                  <a:spcPct val="90000"/>
                </a:lnSpc>
                <a:spcAft>
                  <a:spcPct val="35000"/>
                </a:spcAft>
                <a:defRPr/>
              </a:pPr>
              <a:r>
                <a:rPr lang="ar-TN" sz="6000" dirty="0"/>
                <a:t>حملات</a:t>
              </a:r>
              <a:r>
                <a:rPr lang="fr-FR" sz="6000" dirty="0"/>
                <a:t> </a:t>
              </a:r>
              <a:r>
                <a:rPr lang="ar-TN" sz="6000" dirty="0"/>
                <a:t>توعوية</a:t>
              </a:r>
              <a:endParaRPr lang="fr-FR" sz="6000" dirty="0"/>
            </a:p>
          </p:txBody>
        </p:sp>
      </p:grpSp>
      <p:pic>
        <p:nvPicPr>
          <p:cNvPr id="26629" name="Image 6"/>
          <p:cNvPicPr>
            <a:picLocks noChangeAspect="1"/>
          </p:cNvPicPr>
          <p:nvPr/>
        </p:nvPicPr>
        <p:blipFill>
          <a:blip r:embed="rId3"/>
          <a:srcRect/>
          <a:stretch>
            <a:fillRect/>
          </a:stretch>
        </p:blipFill>
        <p:spPr bwMode="auto">
          <a:xfrm>
            <a:off x="0" y="1508125"/>
            <a:ext cx="3059113" cy="2568575"/>
          </a:xfrm>
          <a:prstGeom prst="rect">
            <a:avLst/>
          </a:prstGeom>
          <a:noFill/>
          <a:ln w="9525">
            <a:noFill/>
            <a:miter lim="800000"/>
            <a:headEnd/>
            <a:tailEnd/>
          </a:ln>
        </p:spPr>
      </p:pic>
      <p:pic>
        <p:nvPicPr>
          <p:cNvPr id="26630" name="Image 10" descr="C:\Users\Faycal\Desktop\50679325_813671775681619_7698233689825607680_n.jpg"/>
          <p:cNvPicPr>
            <a:picLocks noChangeAspect="1" noChangeArrowheads="1"/>
          </p:cNvPicPr>
          <p:nvPr/>
        </p:nvPicPr>
        <p:blipFill>
          <a:blip r:embed="rId4"/>
          <a:srcRect/>
          <a:stretch>
            <a:fillRect/>
          </a:stretch>
        </p:blipFill>
        <p:spPr bwMode="auto">
          <a:xfrm>
            <a:off x="3059113" y="1508125"/>
            <a:ext cx="3097212" cy="2568575"/>
          </a:xfrm>
          <a:prstGeom prst="rect">
            <a:avLst/>
          </a:prstGeom>
          <a:noFill/>
          <a:ln w="9525">
            <a:noFill/>
            <a:miter lim="800000"/>
            <a:headEnd/>
            <a:tailEnd/>
          </a:ln>
        </p:spPr>
      </p:pic>
      <p:sp>
        <p:nvSpPr>
          <p:cNvPr id="3" name="Rectangle 2"/>
          <p:cNvSpPr/>
          <p:nvPr/>
        </p:nvSpPr>
        <p:spPr>
          <a:xfrm>
            <a:off x="6148388" y="1484313"/>
            <a:ext cx="2986087" cy="6740525"/>
          </a:xfrm>
          <a:prstGeom prst="rect">
            <a:avLst/>
          </a:prstGeom>
          <a:solidFill>
            <a:schemeClr val="accent1">
              <a:lumMod val="20000"/>
              <a:lumOff val="80000"/>
            </a:schemeClr>
          </a:solidFill>
        </p:spPr>
        <p:txBody>
          <a:bodyPr anchor="ctr">
            <a:spAutoFit/>
          </a:bodyPr>
          <a:lstStyle/>
          <a:p>
            <a:pPr algn="r" rtl="1">
              <a:defRPr/>
            </a:pPr>
            <a:r>
              <a:rPr lang="ar-TN" altLang="fr-FR" sz="2800" dirty="0">
                <a:solidFill>
                  <a:schemeClr val="accent2"/>
                </a:solidFill>
              </a:rPr>
              <a:t>بعد صدور القانون الأساسي </a:t>
            </a:r>
            <a:endParaRPr lang="fr-FR" altLang="fr-FR" sz="2800" dirty="0">
              <a:solidFill>
                <a:schemeClr val="accent2"/>
              </a:solidFill>
            </a:endParaRPr>
          </a:p>
          <a:p>
            <a:pPr algn="r" rtl="1">
              <a:defRPr/>
            </a:pPr>
            <a:r>
              <a:rPr lang="ar-TN" altLang="fr-FR" sz="2800" dirty="0">
                <a:solidFill>
                  <a:schemeClr val="accent2"/>
                </a:solidFill>
              </a:rPr>
              <a:t>عدد 10 لسنة  2017:</a:t>
            </a:r>
          </a:p>
          <a:p>
            <a:pPr lvl="1" algn="r" rtl="1">
              <a:lnSpc>
                <a:spcPct val="150000"/>
              </a:lnSpc>
              <a:defRPr/>
            </a:pPr>
            <a:r>
              <a:rPr lang="ar-TN" altLang="fr-FR" sz="2400" dirty="0"/>
              <a:t>تولت الهيئة  تنظيم حملات توعوية بالتعاون مع شركائها وكافة المتدخلين للتعريف بالقانون ونشر الوعي حول أهمية الابلاغ عن الفساد</a:t>
            </a:r>
            <a:endParaRPr lang="fr-FR" altLang="fr-FR" sz="2400" dirty="0"/>
          </a:p>
          <a:p>
            <a:pPr algn="r" rtl="1">
              <a:defRPr/>
            </a:pPr>
            <a:endParaRPr lang="fr-FR" altLang="fr-FR" sz="2400" dirty="0"/>
          </a:p>
          <a:p>
            <a:pPr algn="r" rtl="1">
              <a:defRPr/>
            </a:pPr>
            <a:endParaRPr lang="fr-FR" altLang="fr-FR" sz="2400" dirty="0"/>
          </a:p>
          <a:p>
            <a:pPr algn="r" rtl="1">
              <a:defRPr/>
            </a:pPr>
            <a:endParaRPr lang="fr-FR" altLang="fr-FR" sz="2400" dirty="0"/>
          </a:p>
          <a:p>
            <a:pPr algn="r" rtl="1">
              <a:defRPr/>
            </a:pPr>
            <a:endParaRPr lang="ar-TN" altLang="fr-FR" sz="2400" dirty="0"/>
          </a:p>
        </p:txBody>
      </p:sp>
      <p:pic>
        <p:nvPicPr>
          <p:cNvPr id="26632" name="Espace réservé du contenu 4" descr="Aucune description de photo disponible."/>
          <p:cNvPicPr>
            <a:picLocks/>
          </p:cNvPicPr>
          <p:nvPr/>
        </p:nvPicPr>
        <p:blipFill>
          <a:blip r:embed="rId5"/>
          <a:srcRect/>
          <a:stretch>
            <a:fillRect/>
          </a:stretch>
        </p:blipFill>
        <p:spPr bwMode="auto">
          <a:xfrm>
            <a:off x="0" y="4051300"/>
            <a:ext cx="3051175" cy="2833688"/>
          </a:xfrm>
          <a:prstGeom prst="rect">
            <a:avLst/>
          </a:prstGeom>
          <a:noFill/>
          <a:ln w="9525">
            <a:noFill/>
            <a:miter lim="800000"/>
            <a:headEnd/>
            <a:tailEnd/>
          </a:ln>
        </p:spPr>
      </p:pic>
      <p:pic>
        <p:nvPicPr>
          <p:cNvPr id="26633" name="Image 5" descr="C:\Users\Faycal\Desktop\48395301_795592240822906_468740657532370944_n.jpg"/>
          <p:cNvPicPr>
            <a:picLocks noChangeAspect="1" noChangeArrowheads="1"/>
          </p:cNvPicPr>
          <p:nvPr/>
        </p:nvPicPr>
        <p:blipFill>
          <a:blip r:embed="rId6"/>
          <a:srcRect/>
          <a:stretch>
            <a:fillRect/>
          </a:stretch>
        </p:blipFill>
        <p:spPr bwMode="auto">
          <a:xfrm>
            <a:off x="-9525" y="1489075"/>
            <a:ext cx="3060700" cy="2562225"/>
          </a:xfrm>
          <a:prstGeom prst="rect">
            <a:avLst/>
          </a:prstGeom>
          <a:noFill/>
          <a:ln w="9525">
            <a:noFill/>
            <a:miter lim="800000"/>
            <a:headEnd/>
            <a:tailEnd/>
          </a:ln>
        </p:spPr>
      </p:pic>
      <p:pic>
        <p:nvPicPr>
          <p:cNvPr id="26634" name="Image 6" descr="C:\Users\Faycal\Desktop\51527987_825729147809215_3446247368507260928_n.jpg"/>
          <p:cNvPicPr>
            <a:picLocks noChangeAspect="1" noChangeArrowheads="1"/>
          </p:cNvPicPr>
          <p:nvPr/>
        </p:nvPicPr>
        <p:blipFill>
          <a:blip r:embed="rId7"/>
          <a:srcRect/>
          <a:stretch>
            <a:fillRect/>
          </a:stretch>
        </p:blipFill>
        <p:spPr bwMode="auto">
          <a:xfrm>
            <a:off x="3051175" y="1484313"/>
            <a:ext cx="3097213" cy="2592387"/>
          </a:xfrm>
          <a:prstGeom prst="rect">
            <a:avLst/>
          </a:prstGeom>
          <a:noFill/>
          <a:ln w="9525">
            <a:noFill/>
            <a:miter lim="800000"/>
            <a:headEnd/>
            <a:tailEnd/>
          </a:ln>
        </p:spPr>
      </p:pic>
      <p:sp>
        <p:nvSpPr>
          <p:cNvPr id="26635" name="Espace réservé du contenu 3"/>
          <p:cNvSpPr>
            <a:spLocks noGrp="1"/>
          </p:cNvSpPr>
          <p:nvPr>
            <p:ph sz="quarter" idx="1"/>
          </p:nvPr>
        </p:nvSpPr>
        <p:spPr>
          <a:xfrm>
            <a:off x="612775" y="1600200"/>
            <a:ext cx="8153400" cy="4495800"/>
          </a:xfrm>
        </p:spPr>
        <p:txBody>
          <a:bodyPr/>
          <a:lstStyle/>
          <a:p>
            <a:endParaRPr lang="fr-FR" altLang="fr-FR" smtClean="0"/>
          </a:p>
        </p:txBody>
      </p:sp>
      <p:pic>
        <p:nvPicPr>
          <p:cNvPr id="26636" name="Image 7" descr="C:\Users\Faycal\Desktop\52109862_823969261318537_3933974736425451520_n.jpg"/>
          <p:cNvPicPr>
            <a:picLocks noChangeAspect="1" noChangeArrowheads="1"/>
          </p:cNvPicPr>
          <p:nvPr/>
        </p:nvPicPr>
        <p:blipFill>
          <a:blip r:embed="rId8"/>
          <a:srcRect/>
          <a:stretch>
            <a:fillRect/>
          </a:stretch>
        </p:blipFill>
        <p:spPr bwMode="auto">
          <a:xfrm>
            <a:off x="3065463" y="4076700"/>
            <a:ext cx="3090862" cy="27813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3654425" y="188913"/>
            <a:ext cx="5111750" cy="990600"/>
          </a:xfrm>
        </p:spPr>
        <p:txBody>
          <a:bodyPr/>
          <a:lstStyle/>
          <a:p>
            <a:pPr algn="r"/>
            <a:r>
              <a:rPr lang="ar-TN" altLang="fr-FR" smtClean="0"/>
              <a:t>الانجازات          </a:t>
            </a:r>
            <a:endParaRPr lang="fr-FR" altLang="fr-FR" smtClean="0"/>
          </a:p>
        </p:txBody>
      </p:sp>
      <p:sp>
        <p:nvSpPr>
          <p:cNvPr id="27651"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C63DCBC2-C24A-400B-8784-FF5EF94FB31B}" type="slidenum">
              <a:rPr lang="fr-FR" altLang="fr-FR" sz="1200" smtClean="0"/>
              <a:pPr>
                <a:lnSpc>
                  <a:spcPct val="80000"/>
                </a:lnSpc>
              </a:pPr>
              <a:t>13</a:t>
            </a:fld>
            <a:endParaRPr lang="fr-FR" altLang="fr-FR" sz="1200" smtClean="0"/>
          </a:p>
        </p:txBody>
      </p:sp>
      <p:grpSp>
        <p:nvGrpSpPr>
          <p:cNvPr id="27652" name="Groupe 5"/>
          <p:cNvGrpSpPr>
            <a:grpSpLocks/>
          </p:cNvGrpSpPr>
          <p:nvPr/>
        </p:nvGrpSpPr>
        <p:grpSpPr bwMode="auto">
          <a:xfrm>
            <a:off x="0" y="-22225"/>
            <a:ext cx="9144000" cy="1293813"/>
            <a:chOff x="3311146" y="0"/>
            <a:chExt cx="2547937" cy="1293907"/>
          </a:xfrm>
        </p:grpSpPr>
        <p:sp>
          <p:nvSpPr>
            <p:cNvPr id="7" name="Rectangle 6"/>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ZoneTexte 7"/>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sz="6000" dirty="0"/>
                <a:t>دورات تكوينية</a:t>
              </a:r>
              <a:endParaRPr lang="fr-FR" sz="6000" dirty="0"/>
            </a:p>
          </p:txBody>
        </p:sp>
      </p:grpSp>
      <p:pic>
        <p:nvPicPr>
          <p:cNvPr id="27653" name="Image 6"/>
          <p:cNvPicPr>
            <a:picLocks noChangeAspect="1"/>
          </p:cNvPicPr>
          <p:nvPr/>
        </p:nvPicPr>
        <p:blipFill>
          <a:blip r:embed="rId3"/>
          <a:srcRect/>
          <a:stretch>
            <a:fillRect/>
          </a:stretch>
        </p:blipFill>
        <p:spPr bwMode="auto">
          <a:xfrm>
            <a:off x="0" y="1508125"/>
            <a:ext cx="3059113" cy="2568575"/>
          </a:xfrm>
          <a:prstGeom prst="rect">
            <a:avLst/>
          </a:prstGeom>
          <a:noFill/>
          <a:ln w="9525">
            <a:noFill/>
            <a:miter lim="800000"/>
            <a:headEnd/>
            <a:tailEnd/>
          </a:ln>
        </p:spPr>
      </p:pic>
      <p:pic>
        <p:nvPicPr>
          <p:cNvPr id="27654" name="Espace réservé du contenu 5" descr="Lâimage contient peut-ÃªtreÂ : 3 personnes, personnes debout"/>
          <p:cNvPicPr>
            <a:picLocks/>
          </p:cNvPicPr>
          <p:nvPr/>
        </p:nvPicPr>
        <p:blipFill>
          <a:blip r:embed="rId4"/>
          <a:srcRect/>
          <a:stretch>
            <a:fillRect/>
          </a:stretch>
        </p:blipFill>
        <p:spPr bwMode="auto">
          <a:xfrm>
            <a:off x="3059113" y="1508125"/>
            <a:ext cx="3060700" cy="2541588"/>
          </a:xfrm>
          <a:prstGeom prst="rect">
            <a:avLst/>
          </a:prstGeom>
          <a:noFill/>
          <a:ln w="9525">
            <a:noFill/>
            <a:miter lim="800000"/>
            <a:headEnd/>
            <a:tailEnd/>
          </a:ln>
        </p:spPr>
      </p:pic>
      <p:sp>
        <p:nvSpPr>
          <p:cNvPr id="3" name="Rectangle 2"/>
          <p:cNvSpPr/>
          <p:nvPr/>
        </p:nvSpPr>
        <p:spPr>
          <a:xfrm>
            <a:off x="6156325" y="1530350"/>
            <a:ext cx="2987675" cy="5354638"/>
          </a:xfrm>
          <a:prstGeom prst="rect">
            <a:avLst/>
          </a:prstGeom>
          <a:solidFill>
            <a:schemeClr val="accent1">
              <a:lumMod val="20000"/>
              <a:lumOff val="80000"/>
            </a:schemeClr>
          </a:solidFill>
        </p:spPr>
        <p:txBody>
          <a:bodyPr>
            <a:spAutoFit/>
          </a:bodyPr>
          <a:lstStyle/>
          <a:p>
            <a:pPr algn="r" rtl="1">
              <a:lnSpc>
                <a:spcPct val="150000"/>
              </a:lnSpc>
              <a:defRPr/>
            </a:pPr>
            <a:r>
              <a:rPr lang="ar-TN" sz="2400" dirty="0"/>
              <a:t>تأمين دورات تكوينية لفائدة الاطارات المعنية بتطبيق القانون على غرار:</a:t>
            </a:r>
          </a:p>
          <a:p>
            <a:pPr marL="342900" indent="-342900" algn="r" rtl="1">
              <a:lnSpc>
                <a:spcPct val="150000"/>
              </a:lnSpc>
              <a:buFont typeface="Wingdings" pitchFamily="2" charset="2"/>
              <a:buChar char="q"/>
              <a:defRPr/>
            </a:pPr>
            <a:r>
              <a:rPr lang="ar-TN" sz="2400" dirty="0">
                <a:solidFill>
                  <a:schemeClr val="accent2"/>
                </a:solidFill>
              </a:rPr>
              <a:t>ديوان المواني والمطارات </a:t>
            </a:r>
          </a:p>
          <a:p>
            <a:pPr marL="342900" indent="-342900" algn="r" rtl="1">
              <a:lnSpc>
                <a:spcPct val="150000"/>
              </a:lnSpc>
              <a:buFont typeface="Wingdings" pitchFamily="2" charset="2"/>
              <a:buChar char="q"/>
              <a:defRPr/>
            </a:pPr>
            <a:r>
              <a:rPr lang="ar-TN" sz="2400" dirty="0">
                <a:solidFill>
                  <a:schemeClr val="accent2"/>
                </a:solidFill>
              </a:rPr>
              <a:t>الشركة الوطنية للسكك الحديدية </a:t>
            </a:r>
          </a:p>
          <a:p>
            <a:pPr marL="342900" indent="-342900" algn="r" rtl="1">
              <a:lnSpc>
                <a:spcPct val="150000"/>
              </a:lnSpc>
              <a:buFont typeface="Wingdings" pitchFamily="2" charset="2"/>
              <a:buChar char="q"/>
              <a:defRPr/>
            </a:pPr>
            <a:r>
              <a:rPr lang="ar-TN" sz="2400" dirty="0">
                <a:solidFill>
                  <a:schemeClr val="accent2"/>
                </a:solidFill>
              </a:rPr>
              <a:t>أعضاء المجالس البلدية </a:t>
            </a:r>
          </a:p>
          <a:p>
            <a:pPr marL="342900" indent="-342900" algn="r" rtl="1">
              <a:lnSpc>
                <a:spcPct val="150000"/>
              </a:lnSpc>
              <a:buFont typeface="Wingdings" pitchFamily="2" charset="2"/>
              <a:buChar char="q"/>
              <a:defRPr/>
            </a:pPr>
            <a:r>
              <a:rPr lang="ar-TN" sz="2400" dirty="0">
                <a:solidFill>
                  <a:schemeClr val="accent2"/>
                </a:solidFill>
              </a:rPr>
              <a:t>المدرسة الحربية العليا </a:t>
            </a:r>
          </a:p>
          <a:p>
            <a:pPr marL="342900" indent="-342900" algn="r" rtl="1">
              <a:lnSpc>
                <a:spcPct val="150000"/>
              </a:lnSpc>
              <a:buFont typeface="Wingdings" pitchFamily="2" charset="2"/>
              <a:buChar char="q"/>
              <a:defRPr/>
            </a:pPr>
            <a:r>
              <a:rPr lang="ar-TN" sz="2400" dirty="0">
                <a:solidFill>
                  <a:schemeClr val="accent2"/>
                </a:solidFill>
              </a:rPr>
              <a:t>الديوانة ...</a:t>
            </a:r>
            <a:endParaRPr lang="fr-FR" sz="2400" dirty="0">
              <a:solidFill>
                <a:schemeClr val="accent2"/>
              </a:solidFill>
            </a:endParaRPr>
          </a:p>
          <a:p>
            <a:pPr algn="r" rtl="1">
              <a:buFont typeface="Wingdings" pitchFamily="2" charset="2"/>
              <a:buChar char="ü"/>
              <a:defRPr/>
            </a:pPr>
            <a:endParaRPr lang="fr-FR" b="1" dirty="0">
              <a:solidFill>
                <a:schemeClr val="accent2"/>
              </a:solidFill>
            </a:endParaRPr>
          </a:p>
        </p:txBody>
      </p:sp>
      <p:pic>
        <p:nvPicPr>
          <p:cNvPr id="27656" name="Picture 2"/>
          <p:cNvPicPr>
            <a:picLocks noChangeAspect="1" noChangeArrowheads="1"/>
          </p:cNvPicPr>
          <p:nvPr/>
        </p:nvPicPr>
        <p:blipFill>
          <a:blip r:embed="rId5"/>
          <a:srcRect/>
          <a:stretch>
            <a:fillRect/>
          </a:stretch>
        </p:blipFill>
        <p:spPr bwMode="auto">
          <a:xfrm>
            <a:off x="0" y="4049713"/>
            <a:ext cx="6119813" cy="28352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3654425" y="188913"/>
            <a:ext cx="5111750" cy="990600"/>
          </a:xfrm>
        </p:spPr>
        <p:txBody>
          <a:bodyPr/>
          <a:lstStyle/>
          <a:p>
            <a:pPr algn="r"/>
            <a:r>
              <a:rPr lang="ar-TN" altLang="fr-FR" smtClean="0"/>
              <a:t>الانجازات          </a:t>
            </a:r>
            <a:endParaRPr lang="fr-FR" altLang="fr-FR" smtClean="0"/>
          </a:p>
        </p:txBody>
      </p:sp>
      <p:sp>
        <p:nvSpPr>
          <p:cNvPr id="28675"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3CA60784-11F4-4B94-9FD5-465FE36F9912}" type="slidenum">
              <a:rPr lang="fr-FR" altLang="fr-FR" sz="1200" smtClean="0"/>
              <a:pPr>
                <a:lnSpc>
                  <a:spcPct val="80000"/>
                </a:lnSpc>
              </a:pPr>
              <a:t>14</a:t>
            </a:fld>
            <a:endParaRPr lang="fr-FR" altLang="fr-FR" sz="1200" smtClean="0"/>
          </a:p>
        </p:txBody>
      </p:sp>
      <p:grpSp>
        <p:nvGrpSpPr>
          <p:cNvPr id="28676" name="Groupe 5"/>
          <p:cNvGrpSpPr>
            <a:grpSpLocks/>
          </p:cNvGrpSpPr>
          <p:nvPr/>
        </p:nvGrpSpPr>
        <p:grpSpPr bwMode="auto">
          <a:xfrm>
            <a:off x="0" y="-22225"/>
            <a:ext cx="9144000" cy="1293813"/>
            <a:chOff x="3311146" y="0"/>
            <a:chExt cx="2547937" cy="1293907"/>
          </a:xfrm>
        </p:grpSpPr>
        <p:sp>
          <p:nvSpPr>
            <p:cNvPr id="7" name="Rectangle 6"/>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ZoneTexte 7"/>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sz="6000" dirty="0"/>
                <a:t>ندوات وملتقيات علمية</a:t>
              </a:r>
              <a:endParaRPr lang="fr-FR" sz="6000" dirty="0"/>
            </a:p>
          </p:txBody>
        </p:sp>
      </p:grpSp>
      <p:pic>
        <p:nvPicPr>
          <p:cNvPr id="28677" name="Image 6"/>
          <p:cNvPicPr>
            <a:picLocks noChangeAspect="1"/>
          </p:cNvPicPr>
          <p:nvPr/>
        </p:nvPicPr>
        <p:blipFill>
          <a:blip r:embed="rId3"/>
          <a:srcRect/>
          <a:stretch>
            <a:fillRect/>
          </a:stretch>
        </p:blipFill>
        <p:spPr bwMode="auto">
          <a:xfrm>
            <a:off x="0" y="1508125"/>
            <a:ext cx="3059113" cy="2568575"/>
          </a:xfrm>
          <a:prstGeom prst="rect">
            <a:avLst/>
          </a:prstGeom>
          <a:noFill/>
          <a:ln w="9525">
            <a:noFill/>
            <a:miter lim="800000"/>
            <a:headEnd/>
            <a:tailEnd/>
          </a:ln>
        </p:spPr>
      </p:pic>
      <p:pic>
        <p:nvPicPr>
          <p:cNvPr id="28678" name="Espace réservé du contenu 5" descr="Lâimage contient peut-ÃªtreÂ : 3 personnes, personnes debout"/>
          <p:cNvPicPr>
            <a:picLocks/>
          </p:cNvPicPr>
          <p:nvPr/>
        </p:nvPicPr>
        <p:blipFill>
          <a:blip r:embed="rId4"/>
          <a:srcRect/>
          <a:stretch>
            <a:fillRect/>
          </a:stretch>
        </p:blipFill>
        <p:spPr bwMode="auto">
          <a:xfrm>
            <a:off x="3059113" y="1508125"/>
            <a:ext cx="3060700" cy="2541588"/>
          </a:xfrm>
          <a:prstGeom prst="rect">
            <a:avLst/>
          </a:prstGeom>
          <a:noFill/>
          <a:ln w="9525">
            <a:noFill/>
            <a:miter lim="800000"/>
            <a:headEnd/>
            <a:tailEnd/>
          </a:ln>
        </p:spPr>
      </p:pic>
      <p:sp>
        <p:nvSpPr>
          <p:cNvPr id="3" name="Rectangle 2"/>
          <p:cNvSpPr/>
          <p:nvPr/>
        </p:nvSpPr>
        <p:spPr>
          <a:xfrm>
            <a:off x="6156325" y="1530350"/>
            <a:ext cx="2987675" cy="5564188"/>
          </a:xfrm>
          <a:prstGeom prst="rect">
            <a:avLst/>
          </a:prstGeom>
          <a:solidFill>
            <a:schemeClr val="accent1">
              <a:lumMod val="20000"/>
              <a:lumOff val="80000"/>
            </a:schemeClr>
          </a:solidFill>
        </p:spPr>
        <p:txBody>
          <a:bodyPr>
            <a:spAutoFit/>
          </a:bodyPr>
          <a:lstStyle/>
          <a:p>
            <a:pPr marL="342900" indent="-342900" algn="r" rtl="1">
              <a:lnSpc>
                <a:spcPct val="150000"/>
              </a:lnSpc>
              <a:buFont typeface="Courier New" pitchFamily="49" charset="0"/>
              <a:buChar char="o"/>
              <a:defRPr/>
            </a:pPr>
            <a:r>
              <a:rPr lang="ar-TN" sz="2400" dirty="0"/>
              <a:t>الندوة الدولية بالشراكة مع الاتحاد الأروبي حول حماية المبلغين والشهود والخبراء في قضايا الفساد يومي 11 و12 جانفي 2018 بحضور خبراء أجانب.</a:t>
            </a:r>
          </a:p>
          <a:p>
            <a:pPr marL="342900" indent="-342900" algn="r" rtl="1">
              <a:lnSpc>
                <a:spcPct val="150000"/>
              </a:lnSpc>
              <a:buFont typeface="Courier New" pitchFamily="49" charset="0"/>
              <a:buChar char="o"/>
              <a:defRPr/>
            </a:pPr>
            <a:r>
              <a:rPr lang="ar-TN" sz="2400" dirty="0"/>
              <a:t>الأيام الفرنسية التونسية لمكافحة الفساد في دورتين </a:t>
            </a:r>
          </a:p>
        </p:txBody>
      </p:sp>
      <p:pic>
        <p:nvPicPr>
          <p:cNvPr id="28680" name="Image 7"/>
          <p:cNvPicPr>
            <a:picLocks noChangeAspect="1"/>
          </p:cNvPicPr>
          <p:nvPr/>
        </p:nvPicPr>
        <p:blipFill>
          <a:blip r:embed="rId5"/>
          <a:srcRect/>
          <a:stretch>
            <a:fillRect/>
          </a:stretch>
        </p:blipFill>
        <p:spPr bwMode="auto">
          <a:xfrm>
            <a:off x="3059113" y="1512888"/>
            <a:ext cx="3097212" cy="2568575"/>
          </a:xfrm>
          <a:prstGeom prst="rect">
            <a:avLst/>
          </a:prstGeom>
          <a:noFill/>
          <a:ln w="9525">
            <a:noFill/>
            <a:miter lim="800000"/>
            <a:headEnd/>
            <a:tailEnd/>
          </a:ln>
        </p:spPr>
      </p:pic>
      <p:pic>
        <p:nvPicPr>
          <p:cNvPr id="28681" name="Image 11"/>
          <p:cNvPicPr>
            <a:picLocks noChangeAspect="1"/>
          </p:cNvPicPr>
          <p:nvPr/>
        </p:nvPicPr>
        <p:blipFill>
          <a:blip r:embed="rId6"/>
          <a:srcRect/>
          <a:stretch>
            <a:fillRect/>
          </a:stretch>
        </p:blipFill>
        <p:spPr bwMode="auto">
          <a:xfrm>
            <a:off x="0" y="1528763"/>
            <a:ext cx="3060700" cy="2500312"/>
          </a:xfrm>
          <a:prstGeom prst="rect">
            <a:avLst/>
          </a:prstGeom>
          <a:noFill/>
          <a:ln w="9525">
            <a:noFill/>
            <a:miter lim="800000"/>
            <a:headEnd/>
            <a:tailEnd/>
          </a:ln>
        </p:spPr>
      </p:pic>
      <p:pic>
        <p:nvPicPr>
          <p:cNvPr id="28682" name="Espace réservé du contenu 4" descr="Lâimage contient peut-ÃªtreÂ : 5 personnes, personnes souriantes, personnes assises et intÃ©rieur"/>
          <p:cNvPicPr>
            <a:picLocks/>
          </p:cNvPicPr>
          <p:nvPr/>
        </p:nvPicPr>
        <p:blipFill>
          <a:blip r:embed="rId7"/>
          <a:srcRect/>
          <a:stretch>
            <a:fillRect/>
          </a:stretch>
        </p:blipFill>
        <p:spPr bwMode="auto">
          <a:xfrm>
            <a:off x="0" y="4029075"/>
            <a:ext cx="3060700" cy="2855913"/>
          </a:xfrm>
          <a:prstGeom prst="rect">
            <a:avLst/>
          </a:prstGeom>
          <a:noFill/>
          <a:ln w="9525">
            <a:noFill/>
            <a:miter lim="800000"/>
            <a:headEnd/>
            <a:tailEnd/>
          </a:ln>
        </p:spPr>
      </p:pic>
      <p:pic>
        <p:nvPicPr>
          <p:cNvPr id="28683" name="Espace réservé du contenu 4" descr="Lâimage contient peut-ÃªtreÂ : 5 personnes, personnes assises"/>
          <p:cNvPicPr>
            <a:picLocks noGrp="1"/>
          </p:cNvPicPr>
          <p:nvPr>
            <p:ph sz="quarter" idx="1"/>
          </p:nvPr>
        </p:nvPicPr>
        <p:blipFill>
          <a:blip r:embed="rId8"/>
          <a:srcRect/>
          <a:stretch>
            <a:fillRect/>
          </a:stretch>
        </p:blipFill>
        <p:spPr>
          <a:xfrm>
            <a:off x="3065463" y="4056063"/>
            <a:ext cx="3090862" cy="2828925"/>
          </a:xfrm>
        </p:spPr>
      </p:pic>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612775" y="228600"/>
            <a:ext cx="5111750" cy="990600"/>
          </a:xfrm>
        </p:spPr>
        <p:txBody>
          <a:bodyPr/>
          <a:lstStyle/>
          <a:p>
            <a:r>
              <a:rPr lang="ar-TN" altLang="fr-FR" smtClean="0"/>
              <a:t>الانجازات           </a:t>
            </a:r>
            <a:endParaRPr lang="fr-FR" altLang="fr-FR" smtClean="0"/>
          </a:p>
        </p:txBody>
      </p:sp>
      <p:sp>
        <p:nvSpPr>
          <p:cNvPr id="44035" name="Espace réservé du contenu 2"/>
          <p:cNvSpPr>
            <a:spLocks noGrp="1"/>
          </p:cNvSpPr>
          <p:nvPr>
            <p:ph sz="quarter" idx="1"/>
          </p:nvPr>
        </p:nvSpPr>
        <p:spPr>
          <a:xfrm>
            <a:off x="4932363" y="2492375"/>
            <a:ext cx="3833812" cy="3387725"/>
          </a:xfrm>
        </p:spPr>
        <p:txBody>
          <a:bodyPr/>
          <a:lstStyle/>
          <a:p>
            <a:pPr marL="0" indent="0" algn="ctr" rtl="1">
              <a:buFont typeface="Wingdings" pitchFamily="2" charset="2"/>
              <a:buNone/>
              <a:defRPr/>
            </a:pPr>
            <a:r>
              <a:rPr lang="ar-TN" altLang="fr-FR" sz="4800" dirty="0"/>
              <a:t>نسخ من قانون الابلاغ عن الفساد بكتابة </a:t>
            </a:r>
            <a:r>
              <a:rPr lang="ar-TN" altLang="fr-FR" sz="4800" dirty="0">
                <a:solidFill>
                  <a:srgbClr val="00B0F0"/>
                </a:solidFill>
              </a:rPr>
              <a:t>'براي</a:t>
            </a:r>
          </a:p>
          <a:p>
            <a:pPr>
              <a:defRPr/>
            </a:pPr>
            <a:endParaRPr lang="fr-FR" altLang="fr-FR" dirty="0" smtClean="0"/>
          </a:p>
        </p:txBody>
      </p:sp>
      <p:sp>
        <p:nvSpPr>
          <p:cNvPr id="29700"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573DC39E-AC9F-4510-89AB-505CBB9A2AF5}" type="slidenum">
              <a:rPr lang="fr-FR" altLang="fr-FR" sz="1200" smtClean="0"/>
              <a:pPr>
                <a:lnSpc>
                  <a:spcPct val="80000"/>
                </a:lnSpc>
              </a:pPr>
              <a:t>15</a:t>
            </a:fld>
            <a:endParaRPr lang="fr-FR" altLang="fr-FR" sz="1200" smtClean="0"/>
          </a:p>
        </p:txBody>
      </p:sp>
      <p:pic>
        <p:nvPicPr>
          <p:cNvPr id="29701" name="Picture 7"/>
          <p:cNvPicPr>
            <a:picLocks noChangeAspect="1" noChangeArrowheads="1"/>
          </p:cNvPicPr>
          <p:nvPr/>
        </p:nvPicPr>
        <p:blipFill>
          <a:blip r:embed="rId2"/>
          <a:srcRect/>
          <a:stretch>
            <a:fillRect/>
          </a:stretch>
        </p:blipFill>
        <p:spPr bwMode="auto">
          <a:xfrm>
            <a:off x="138113" y="4437063"/>
            <a:ext cx="4433887" cy="2332037"/>
          </a:xfrm>
          <a:prstGeom prst="rect">
            <a:avLst/>
          </a:prstGeom>
          <a:noFill/>
          <a:ln w="9525">
            <a:noFill/>
            <a:miter lim="800000"/>
            <a:headEnd/>
            <a:tailEnd/>
          </a:ln>
        </p:spPr>
      </p:pic>
      <p:pic>
        <p:nvPicPr>
          <p:cNvPr id="29702" name="Picture 6"/>
          <p:cNvPicPr>
            <a:picLocks noChangeAspect="1" noChangeArrowheads="1"/>
          </p:cNvPicPr>
          <p:nvPr/>
        </p:nvPicPr>
        <p:blipFill>
          <a:blip r:embed="rId3"/>
          <a:srcRect/>
          <a:stretch>
            <a:fillRect/>
          </a:stretch>
        </p:blipFill>
        <p:spPr bwMode="auto">
          <a:xfrm>
            <a:off x="107950" y="1628775"/>
            <a:ext cx="4498975" cy="2808288"/>
          </a:xfrm>
          <a:prstGeom prst="rect">
            <a:avLst/>
          </a:prstGeom>
          <a:noFill/>
          <a:ln w="9525">
            <a:noFill/>
            <a:miter lim="800000"/>
            <a:headEnd/>
            <a:tailEnd/>
          </a:ln>
        </p:spPr>
      </p:pic>
      <p:grpSp>
        <p:nvGrpSpPr>
          <p:cNvPr id="29703" name="Groupe 5"/>
          <p:cNvGrpSpPr>
            <a:grpSpLocks/>
          </p:cNvGrpSpPr>
          <p:nvPr/>
        </p:nvGrpSpPr>
        <p:grpSpPr bwMode="auto">
          <a:xfrm>
            <a:off x="0" y="-22225"/>
            <a:ext cx="9144000" cy="1293813"/>
            <a:chOff x="3311146" y="0"/>
            <a:chExt cx="2547937" cy="1293907"/>
          </a:xfrm>
        </p:grpSpPr>
        <p:sp>
          <p:nvSpPr>
            <p:cNvPr id="13" name="Rectangle 12"/>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ZoneTexte 13"/>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6000" dirty="0"/>
                <a:t>الانجازات </a:t>
              </a:r>
              <a:endParaRPr lang="fr-FR" sz="6000" dirty="0"/>
            </a:p>
          </p:txBody>
        </p:sp>
      </p:gr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612775" y="228600"/>
            <a:ext cx="5111750" cy="990600"/>
          </a:xfrm>
        </p:spPr>
        <p:txBody>
          <a:bodyPr/>
          <a:lstStyle/>
          <a:p>
            <a:r>
              <a:rPr lang="ar-TN" altLang="fr-FR" smtClean="0"/>
              <a:t>الانجازات        </a:t>
            </a:r>
            <a:endParaRPr lang="fr-FR" altLang="fr-FR" smtClean="0"/>
          </a:p>
        </p:txBody>
      </p:sp>
      <p:sp>
        <p:nvSpPr>
          <p:cNvPr id="30723"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13DD4C79-46F5-4ED4-8AAA-D8FE852E643D}" type="slidenum">
              <a:rPr lang="fr-FR" altLang="fr-FR" sz="1200" smtClean="0"/>
              <a:pPr>
                <a:lnSpc>
                  <a:spcPct val="80000"/>
                </a:lnSpc>
              </a:pPr>
              <a:t>16</a:t>
            </a:fld>
            <a:endParaRPr lang="fr-FR" altLang="fr-FR" sz="1200" smtClean="0"/>
          </a:p>
        </p:txBody>
      </p:sp>
      <p:pic>
        <p:nvPicPr>
          <p:cNvPr id="30724" name="Picture 6" descr="https://www.est-rescue.fr/wp-content/uploads/2018/08/pile-livre.jpg"/>
          <p:cNvPicPr>
            <a:picLocks noChangeAspect="1" noChangeArrowheads="1"/>
          </p:cNvPicPr>
          <p:nvPr/>
        </p:nvPicPr>
        <p:blipFill>
          <a:blip r:embed="rId2"/>
          <a:srcRect/>
          <a:stretch>
            <a:fillRect/>
          </a:stretch>
        </p:blipFill>
        <p:spPr bwMode="auto">
          <a:xfrm>
            <a:off x="0" y="1557338"/>
            <a:ext cx="5580063" cy="5300662"/>
          </a:xfrm>
          <a:prstGeom prst="rect">
            <a:avLst/>
          </a:prstGeom>
          <a:noFill/>
          <a:ln w="9525">
            <a:noFill/>
            <a:miter lim="800000"/>
            <a:headEnd/>
            <a:tailEnd/>
          </a:ln>
        </p:spPr>
      </p:pic>
      <p:sp>
        <p:nvSpPr>
          <p:cNvPr id="30725" name="Espace réservé du contenu 2"/>
          <p:cNvSpPr>
            <a:spLocks noGrp="1"/>
          </p:cNvSpPr>
          <p:nvPr>
            <p:ph sz="quarter" idx="1"/>
          </p:nvPr>
        </p:nvSpPr>
        <p:spPr>
          <a:xfrm>
            <a:off x="4859338" y="1557338"/>
            <a:ext cx="4194175" cy="5040312"/>
          </a:xfrm>
        </p:spPr>
        <p:txBody>
          <a:bodyPr anchor="ctr"/>
          <a:lstStyle/>
          <a:p>
            <a:pPr marL="0" indent="0" algn="ctr" rtl="1">
              <a:buFont typeface="Wingdings" pitchFamily="2" charset="2"/>
              <a:buNone/>
            </a:pPr>
            <a:r>
              <a:rPr lang="ar-TN" altLang="fr-FR" sz="4000" smtClean="0"/>
              <a:t>اعداد </a:t>
            </a:r>
            <a:r>
              <a:rPr lang="ar-TN" altLang="fr-FR" sz="4000" smtClean="0">
                <a:solidFill>
                  <a:srgbClr val="00B0F0"/>
                </a:solidFill>
              </a:rPr>
              <a:t>دليل اجراءات</a:t>
            </a:r>
            <a:r>
              <a:rPr lang="ar-TN" altLang="fr-FR" sz="4000" smtClean="0"/>
              <a:t> حول حماية المبلغين </a:t>
            </a:r>
            <a:endParaRPr lang="fr-FR" altLang="fr-FR" sz="4000" smtClean="0"/>
          </a:p>
        </p:txBody>
      </p:sp>
      <p:grpSp>
        <p:nvGrpSpPr>
          <p:cNvPr id="30726" name="Groupe 5"/>
          <p:cNvGrpSpPr>
            <a:grpSpLocks/>
          </p:cNvGrpSpPr>
          <p:nvPr/>
        </p:nvGrpSpPr>
        <p:grpSpPr bwMode="auto">
          <a:xfrm>
            <a:off x="0" y="-22225"/>
            <a:ext cx="9144000" cy="1293813"/>
            <a:chOff x="3311146" y="0"/>
            <a:chExt cx="2547937" cy="1293907"/>
          </a:xfrm>
        </p:grpSpPr>
        <p:sp>
          <p:nvSpPr>
            <p:cNvPr id="11" name="Rectangle 10"/>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ZoneTexte 11"/>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6000" dirty="0"/>
                <a:t>الانجازات </a:t>
              </a:r>
              <a:endParaRPr lang="fr-FR" sz="6000" dirty="0"/>
            </a:p>
          </p:txBody>
        </p:sp>
      </p:gr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612775" y="228600"/>
            <a:ext cx="5111750" cy="990600"/>
          </a:xfrm>
        </p:spPr>
        <p:txBody>
          <a:bodyPr/>
          <a:lstStyle/>
          <a:p>
            <a:r>
              <a:rPr lang="ar-TN" altLang="fr-FR" smtClean="0"/>
              <a:t>الإنجازات       </a:t>
            </a:r>
            <a:endParaRPr lang="fr-FR" altLang="fr-FR" smtClean="0"/>
          </a:p>
        </p:txBody>
      </p:sp>
      <p:sp>
        <p:nvSpPr>
          <p:cNvPr id="31747"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01EC8A77-5385-437D-809A-0FF44ACD2283}" type="slidenum">
              <a:rPr lang="fr-FR" altLang="fr-FR" sz="1200" smtClean="0"/>
              <a:pPr>
                <a:lnSpc>
                  <a:spcPct val="80000"/>
                </a:lnSpc>
              </a:pPr>
              <a:t>17</a:t>
            </a:fld>
            <a:endParaRPr lang="fr-FR" altLang="fr-FR" sz="1200" smtClean="0"/>
          </a:p>
        </p:txBody>
      </p:sp>
      <p:pic>
        <p:nvPicPr>
          <p:cNvPr id="31748" name="Image 4"/>
          <p:cNvPicPr>
            <a:picLocks noChangeAspect="1"/>
          </p:cNvPicPr>
          <p:nvPr/>
        </p:nvPicPr>
        <p:blipFill>
          <a:blip r:embed="rId2"/>
          <a:srcRect/>
          <a:stretch>
            <a:fillRect/>
          </a:stretch>
        </p:blipFill>
        <p:spPr bwMode="auto">
          <a:xfrm>
            <a:off x="250825" y="1489075"/>
            <a:ext cx="7345363" cy="5583238"/>
          </a:xfrm>
          <a:prstGeom prst="rect">
            <a:avLst/>
          </a:prstGeom>
          <a:noFill/>
          <a:ln w="9525">
            <a:noFill/>
            <a:miter lim="800000"/>
            <a:headEnd/>
            <a:tailEnd/>
          </a:ln>
        </p:spPr>
      </p:pic>
      <p:sp>
        <p:nvSpPr>
          <p:cNvPr id="3" name="Espace réservé du contenu 2"/>
          <p:cNvSpPr>
            <a:spLocks noGrp="1"/>
          </p:cNvSpPr>
          <p:nvPr>
            <p:ph sz="quarter" idx="1"/>
          </p:nvPr>
        </p:nvSpPr>
        <p:spPr>
          <a:xfrm>
            <a:off x="4356100" y="2060575"/>
            <a:ext cx="4518025" cy="4276725"/>
          </a:xfrm>
        </p:spPr>
        <p:txBody>
          <a:bodyPr/>
          <a:lstStyle/>
          <a:p>
            <a:pPr marL="0" indent="0" algn="ctr" rtl="1">
              <a:buFont typeface="Wingdings" pitchFamily="2" charset="2"/>
              <a:buNone/>
              <a:defRPr/>
            </a:pPr>
            <a:r>
              <a:rPr lang="ar-TN" sz="4000" dirty="0" smtClean="0"/>
              <a:t>الاعداد لمنظومة متكاملة </a:t>
            </a:r>
            <a:r>
              <a:rPr lang="ar-TN" sz="4000" dirty="0" smtClean="0">
                <a:solidFill>
                  <a:srgbClr val="00B0F0"/>
                </a:solidFill>
              </a:rPr>
              <a:t>للتبليغ عن بعد </a:t>
            </a:r>
            <a:r>
              <a:rPr lang="ar-TN" sz="4000" dirty="0" smtClean="0"/>
              <a:t>عبر احداث منصة الكترونية وتطبيقة التبليغ عن بعد</a:t>
            </a:r>
          </a:p>
          <a:p>
            <a:pPr algn="r" rtl="1">
              <a:defRPr/>
            </a:pPr>
            <a:endParaRPr lang="ar-TN" dirty="0"/>
          </a:p>
          <a:p>
            <a:pPr algn="r" rtl="1">
              <a:defRPr/>
            </a:pPr>
            <a:endParaRPr lang="ar-TN" dirty="0" smtClean="0"/>
          </a:p>
          <a:p>
            <a:pPr algn="r" rtl="1">
              <a:defRPr/>
            </a:pPr>
            <a:endParaRPr lang="ar-TN" dirty="0"/>
          </a:p>
          <a:p>
            <a:pPr marL="0" indent="0" algn="r" rtl="1">
              <a:buFont typeface="Wingdings" pitchFamily="2" charset="2"/>
              <a:buNone/>
              <a:defRPr/>
            </a:pPr>
            <a:r>
              <a:rPr lang="ar-TN" dirty="0" smtClean="0"/>
              <a:t> </a:t>
            </a:r>
            <a:endParaRPr lang="fr-FR" dirty="0"/>
          </a:p>
        </p:txBody>
      </p:sp>
      <p:grpSp>
        <p:nvGrpSpPr>
          <p:cNvPr id="31750" name="Groupe 5"/>
          <p:cNvGrpSpPr>
            <a:grpSpLocks/>
          </p:cNvGrpSpPr>
          <p:nvPr/>
        </p:nvGrpSpPr>
        <p:grpSpPr bwMode="auto">
          <a:xfrm>
            <a:off x="0" y="-22225"/>
            <a:ext cx="9144000" cy="1293813"/>
            <a:chOff x="3311146" y="0"/>
            <a:chExt cx="2547937" cy="1293907"/>
          </a:xfrm>
        </p:grpSpPr>
        <p:sp>
          <p:nvSpPr>
            <p:cNvPr id="11" name="Rectangle 10"/>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ZoneTexte 11"/>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6000" dirty="0"/>
                <a:t>الانجازات </a:t>
              </a:r>
              <a:endParaRPr lang="fr-FR" sz="6000" dirty="0"/>
            </a:p>
          </p:txBody>
        </p:sp>
      </p:gr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3654425" y="188913"/>
            <a:ext cx="5111750" cy="990600"/>
          </a:xfrm>
        </p:spPr>
        <p:txBody>
          <a:bodyPr/>
          <a:lstStyle/>
          <a:p>
            <a:pPr algn="r"/>
            <a:r>
              <a:rPr lang="ar-TN" altLang="fr-FR" smtClean="0"/>
              <a:t>الانجازات          </a:t>
            </a:r>
            <a:endParaRPr lang="fr-FR" altLang="fr-FR" smtClean="0"/>
          </a:p>
        </p:txBody>
      </p:sp>
      <p:sp>
        <p:nvSpPr>
          <p:cNvPr id="32771"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8A328F75-5ACF-4E7B-97F9-893DC12B8709}" type="slidenum">
              <a:rPr lang="fr-FR" altLang="fr-FR" sz="1200" smtClean="0"/>
              <a:pPr>
                <a:lnSpc>
                  <a:spcPct val="80000"/>
                </a:lnSpc>
              </a:pPr>
              <a:t>18</a:t>
            </a:fld>
            <a:endParaRPr lang="fr-FR" altLang="fr-FR" sz="1200" smtClean="0"/>
          </a:p>
        </p:txBody>
      </p:sp>
      <p:grpSp>
        <p:nvGrpSpPr>
          <p:cNvPr id="32772" name="Groupe 5"/>
          <p:cNvGrpSpPr>
            <a:grpSpLocks/>
          </p:cNvGrpSpPr>
          <p:nvPr/>
        </p:nvGrpSpPr>
        <p:grpSpPr bwMode="auto">
          <a:xfrm>
            <a:off x="0" y="-22225"/>
            <a:ext cx="9144000" cy="1293813"/>
            <a:chOff x="3311146" y="0"/>
            <a:chExt cx="2547937" cy="1293907"/>
          </a:xfrm>
        </p:grpSpPr>
        <p:sp>
          <p:nvSpPr>
            <p:cNvPr id="7" name="Rectangle 6"/>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ZoneTexte 7"/>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ar-TN" sz="5400" dirty="0"/>
                <a:t>المساهمة في اعداد النصوص التطبيقية </a:t>
              </a:r>
              <a:endParaRPr lang="fr-FR" sz="5400" dirty="0"/>
            </a:p>
          </p:txBody>
        </p:sp>
      </p:grpSp>
      <p:sp>
        <p:nvSpPr>
          <p:cNvPr id="32773" name="Espace réservé du contenu 1"/>
          <p:cNvSpPr>
            <a:spLocks noGrp="1"/>
          </p:cNvSpPr>
          <p:nvPr>
            <p:ph sz="quarter" idx="1"/>
          </p:nvPr>
        </p:nvSpPr>
        <p:spPr>
          <a:xfrm>
            <a:off x="611188" y="1773238"/>
            <a:ext cx="8153400" cy="4495800"/>
          </a:xfrm>
        </p:spPr>
        <p:txBody>
          <a:bodyPr/>
          <a:lstStyle/>
          <a:p>
            <a:pPr marL="0" indent="0" algn="ctr" rtl="1">
              <a:lnSpc>
                <a:spcPct val="150000"/>
              </a:lnSpc>
              <a:buFont typeface="Arial" charset="0"/>
              <a:buNone/>
            </a:pPr>
            <a:r>
              <a:rPr lang="ar-TN" altLang="fr-FR" sz="3200" smtClean="0"/>
              <a:t>عقد ثلاث ورشات مفتوحة لمختلف المتدخلين في الميدان  من مصالح رئاسة الحكومة والقضاء والمجتمع المدني والإعلام لأهم الإشكاليات المطروحة  في تطبيق القانون </a:t>
            </a:r>
          </a:p>
          <a:p>
            <a:pPr marL="0" indent="0" algn="ctr" rtl="1">
              <a:lnSpc>
                <a:spcPct val="150000"/>
              </a:lnSpc>
              <a:buFont typeface="Arial" charset="0"/>
              <a:buNone/>
            </a:pPr>
            <a:r>
              <a:rPr lang="fr-FR" altLang="fr-FR" sz="3200" smtClean="0">
                <a:sym typeface="Wingdings" pitchFamily="2" charset="2"/>
              </a:rPr>
              <a:t></a:t>
            </a:r>
            <a:r>
              <a:rPr lang="ar-TN" altLang="fr-FR" sz="3200" smtClean="0"/>
              <a:t> </a:t>
            </a:r>
            <a:r>
              <a:rPr lang="ar-TN" altLang="fr-FR" sz="3200" b="1" smtClean="0">
                <a:solidFill>
                  <a:schemeClr val="accent1"/>
                </a:solidFill>
              </a:rPr>
              <a:t>كلل عمل الورشات بجملة من المقترحات والتصورات  المتعلقة بالنصوص التطبيقية وآليات عملية لمساندة التشريع في هذا الصدد</a:t>
            </a:r>
            <a:endParaRPr lang="fr-FR" altLang="fr-FR" b="1" smtClean="0">
              <a:solidFill>
                <a:schemeClr val="accent1"/>
              </a:solidFill>
            </a:endParaRP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contenu 2"/>
          <p:cNvSpPr>
            <a:spLocks noGrp="1"/>
          </p:cNvSpPr>
          <p:nvPr>
            <p:ph sz="quarter" idx="1"/>
          </p:nvPr>
        </p:nvSpPr>
        <p:spPr>
          <a:xfrm>
            <a:off x="612775" y="1600200"/>
            <a:ext cx="8153400" cy="4495800"/>
          </a:xfrm>
        </p:spPr>
        <p:txBody>
          <a:bodyPr/>
          <a:lstStyle/>
          <a:p>
            <a:pPr algn="r" rtl="1"/>
            <a:r>
              <a:rPr lang="ar-TN" altLang="fr-FR" smtClean="0"/>
              <a:t>احصائيات حول تطور نسب التبليغ عن شبهات الفساد  من التقرير السنوي لسنة 2017</a:t>
            </a:r>
          </a:p>
          <a:p>
            <a:endParaRPr lang="fr-FR" altLang="fr-FR" smtClean="0"/>
          </a:p>
        </p:txBody>
      </p:sp>
      <p:sp>
        <p:nvSpPr>
          <p:cNvPr id="33795"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F746DD13-7638-47DF-8017-8BEA0B7FBF8F}" type="slidenum">
              <a:rPr lang="fr-FR" altLang="fr-FR" sz="1200" smtClean="0"/>
              <a:pPr>
                <a:lnSpc>
                  <a:spcPct val="80000"/>
                </a:lnSpc>
              </a:pPr>
              <a:t>19</a:t>
            </a:fld>
            <a:endParaRPr lang="fr-FR" altLang="fr-FR" sz="1200" smtClean="0"/>
          </a:p>
        </p:txBody>
      </p:sp>
      <p:pic>
        <p:nvPicPr>
          <p:cNvPr id="33796" name="Image 4" descr="C:\Users\Faycal\Desktop\49308568_798311527217644_2378833594702364672_n.jpg"/>
          <p:cNvPicPr>
            <a:picLocks noChangeAspect="1" noChangeArrowheads="1"/>
          </p:cNvPicPr>
          <p:nvPr/>
        </p:nvPicPr>
        <p:blipFill>
          <a:blip r:embed="rId2"/>
          <a:srcRect/>
          <a:stretch>
            <a:fillRect/>
          </a:stretch>
        </p:blipFill>
        <p:spPr bwMode="auto">
          <a:xfrm>
            <a:off x="0" y="1271588"/>
            <a:ext cx="9144000" cy="5586412"/>
          </a:xfrm>
          <a:prstGeom prst="rect">
            <a:avLst/>
          </a:prstGeom>
          <a:noFill/>
          <a:ln w="9525">
            <a:noFill/>
            <a:miter lim="800000"/>
            <a:headEnd/>
            <a:tailEnd/>
          </a:ln>
        </p:spPr>
      </p:pic>
      <p:grpSp>
        <p:nvGrpSpPr>
          <p:cNvPr id="33797" name="Groupe 5"/>
          <p:cNvGrpSpPr>
            <a:grpSpLocks/>
          </p:cNvGrpSpPr>
          <p:nvPr/>
        </p:nvGrpSpPr>
        <p:grpSpPr bwMode="auto">
          <a:xfrm>
            <a:off x="0" y="-22225"/>
            <a:ext cx="9144000" cy="1293813"/>
            <a:chOff x="3311146" y="0"/>
            <a:chExt cx="2547937" cy="1293907"/>
          </a:xfrm>
        </p:grpSpPr>
        <p:sp>
          <p:nvSpPr>
            <p:cNvPr id="8" name="Rectangle 7"/>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ZoneTexte 8"/>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ar-TN" sz="5400" dirty="0"/>
                <a:t>التقرير السنوي لسنة 2017</a:t>
              </a:r>
              <a:endParaRPr lang="fr-FR" sz="5400" dirty="0"/>
            </a:p>
          </p:txBody>
        </p:sp>
      </p:gr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u contenu 2"/>
          <p:cNvSpPr>
            <a:spLocks noGrp="1"/>
          </p:cNvSpPr>
          <p:nvPr>
            <p:ph sz="quarter" idx="1"/>
          </p:nvPr>
        </p:nvSpPr>
        <p:spPr>
          <a:xfrm>
            <a:off x="755650" y="1700213"/>
            <a:ext cx="5830888" cy="4495800"/>
          </a:xfrm>
        </p:spPr>
        <p:txBody>
          <a:bodyPr/>
          <a:lstStyle/>
          <a:p>
            <a:pPr marL="914400" indent="-914400" algn="r" rtl="1">
              <a:lnSpc>
                <a:spcPct val="150000"/>
              </a:lnSpc>
              <a:buFont typeface="+mj-lt"/>
              <a:buAutoNum type="arabicPeriod"/>
              <a:defRPr/>
            </a:pPr>
            <a:r>
              <a:rPr lang="ar-TN" altLang="fr-FR" sz="4800" dirty="0" smtClean="0">
                <a:solidFill>
                  <a:schemeClr val="accent1">
                    <a:lumMod val="75000"/>
                  </a:schemeClr>
                </a:solidFill>
              </a:rPr>
              <a:t>الاطار </a:t>
            </a:r>
            <a:r>
              <a:rPr lang="ar-TN" altLang="fr-FR" sz="4800" dirty="0">
                <a:solidFill>
                  <a:schemeClr val="accent1">
                    <a:lumMod val="75000"/>
                  </a:schemeClr>
                </a:solidFill>
              </a:rPr>
              <a:t>العام </a:t>
            </a:r>
            <a:endParaRPr lang="fr-FR" altLang="fr-FR" sz="4800" dirty="0">
              <a:solidFill>
                <a:schemeClr val="accent1">
                  <a:lumMod val="75000"/>
                </a:schemeClr>
              </a:solidFill>
            </a:endParaRPr>
          </a:p>
          <a:p>
            <a:pPr marL="914400" indent="-914400" algn="r" rtl="1">
              <a:lnSpc>
                <a:spcPct val="150000"/>
              </a:lnSpc>
              <a:buFont typeface="+mj-lt"/>
              <a:buAutoNum type="arabicPeriod"/>
              <a:defRPr/>
            </a:pPr>
            <a:r>
              <a:rPr lang="ar-TN" altLang="fr-FR" sz="4800" dirty="0">
                <a:solidFill>
                  <a:schemeClr val="accent1">
                    <a:lumMod val="75000"/>
                  </a:schemeClr>
                </a:solidFill>
              </a:rPr>
              <a:t>انجازات الهيئة </a:t>
            </a:r>
            <a:endParaRPr lang="fr-FR" altLang="fr-FR" sz="4800" dirty="0">
              <a:solidFill>
                <a:schemeClr val="accent1">
                  <a:lumMod val="75000"/>
                </a:schemeClr>
              </a:solidFill>
            </a:endParaRPr>
          </a:p>
          <a:p>
            <a:pPr marL="914400" indent="-914400" algn="r" rtl="1">
              <a:lnSpc>
                <a:spcPct val="150000"/>
              </a:lnSpc>
              <a:buFont typeface="+mj-lt"/>
              <a:buAutoNum type="arabicPeriod"/>
              <a:defRPr/>
            </a:pPr>
            <a:r>
              <a:rPr lang="ar-TN" altLang="fr-FR" sz="4800" dirty="0">
                <a:solidFill>
                  <a:schemeClr val="bg2">
                    <a:lumMod val="10000"/>
                  </a:schemeClr>
                </a:solidFill>
              </a:rPr>
              <a:t>التحديات </a:t>
            </a:r>
            <a:endParaRPr lang="fr-FR" altLang="fr-FR" sz="4800" dirty="0">
              <a:solidFill>
                <a:schemeClr val="bg2">
                  <a:lumMod val="10000"/>
                </a:schemeClr>
              </a:solidFill>
            </a:endParaRPr>
          </a:p>
          <a:p>
            <a:pPr marL="914400" indent="-914400" algn="r" rtl="1">
              <a:lnSpc>
                <a:spcPct val="150000"/>
              </a:lnSpc>
              <a:buFont typeface="+mj-lt"/>
              <a:buAutoNum type="arabicPeriod"/>
              <a:defRPr/>
            </a:pPr>
            <a:r>
              <a:rPr lang="ar-TN" altLang="fr-FR" sz="4800" dirty="0">
                <a:solidFill>
                  <a:schemeClr val="bg2">
                    <a:lumMod val="10000"/>
                  </a:schemeClr>
                </a:solidFill>
              </a:rPr>
              <a:t>التوصيات </a:t>
            </a:r>
            <a:endParaRPr lang="fr-FR" altLang="fr-FR" sz="4800" dirty="0">
              <a:solidFill>
                <a:schemeClr val="bg2">
                  <a:lumMod val="10000"/>
                </a:schemeClr>
              </a:solidFill>
            </a:endParaRPr>
          </a:p>
          <a:p>
            <a:pPr>
              <a:defRPr/>
            </a:pPr>
            <a:endParaRPr lang="fr-FR" altLang="fr-FR" sz="4400" dirty="0" smtClean="0">
              <a:latin typeface="Calibri" panose="020F0502020204030204" pitchFamily="34" charset="0"/>
              <a:cs typeface="Calibri" panose="020F0502020204030204" pitchFamily="34" charset="0"/>
            </a:endParaRPr>
          </a:p>
        </p:txBody>
      </p:sp>
      <p:sp>
        <p:nvSpPr>
          <p:cNvPr id="16387"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A31172E4-D452-4696-BE95-B4B27255508D}" type="slidenum">
              <a:rPr lang="fr-FR" altLang="fr-FR" sz="1200" smtClean="0"/>
              <a:pPr>
                <a:lnSpc>
                  <a:spcPct val="80000"/>
                </a:lnSpc>
              </a:pPr>
              <a:t>2</a:t>
            </a:fld>
            <a:endParaRPr lang="fr-FR" altLang="fr-FR" sz="1200" smtClean="0"/>
          </a:p>
        </p:txBody>
      </p:sp>
      <p:sp>
        <p:nvSpPr>
          <p:cNvPr id="2" name="Rectangle 1"/>
          <p:cNvSpPr/>
          <p:nvPr/>
        </p:nvSpPr>
        <p:spPr>
          <a:xfrm>
            <a:off x="0" y="0"/>
            <a:ext cx="9144000" cy="155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389" name="Rectangle 2"/>
          <p:cNvSpPr>
            <a:spLocks noChangeArrowheads="1"/>
          </p:cNvSpPr>
          <p:nvPr/>
        </p:nvSpPr>
        <p:spPr bwMode="auto">
          <a:xfrm>
            <a:off x="0" y="44450"/>
            <a:ext cx="9144000" cy="1477963"/>
          </a:xfrm>
          <a:prstGeom prst="rect">
            <a:avLst/>
          </a:prstGeom>
          <a:noFill/>
          <a:ln w="9525">
            <a:noFill/>
            <a:miter lim="800000"/>
            <a:headEnd/>
            <a:tailEnd/>
          </a:ln>
        </p:spPr>
        <p:txBody>
          <a:bodyPr>
            <a:spAutoFit/>
          </a:bodyPr>
          <a:lstStyle/>
          <a:p>
            <a:pPr algn="ctr" rtl="1">
              <a:lnSpc>
                <a:spcPct val="150000"/>
              </a:lnSpc>
            </a:pPr>
            <a:r>
              <a:rPr lang="ar-TN" altLang="fr-FR" sz="6000" b="1">
                <a:solidFill>
                  <a:schemeClr val="bg1"/>
                </a:solidFill>
              </a:rPr>
              <a:t>المخطط</a:t>
            </a:r>
            <a:endParaRPr lang="fr-FR" altLang="fr-FR" sz="6000" b="1">
              <a:solidFill>
                <a:schemeClr val="bg1"/>
              </a:solidFill>
            </a:endParaRPr>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A45A0986-4F7A-4F9F-AB2C-E881705C0062}" type="slidenum">
              <a:rPr lang="fr-FR" altLang="fr-FR" sz="1200" smtClean="0"/>
              <a:pPr>
                <a:lnSpc>
                  <a:spcPct val="80000"/>
                </a:lnSpc>
              </a:pPr>
              <a:t>20</a:t>
            </a:fld>
            <a:endParaRPr lang="fr-FR" altLang="fr-FR" sz="1200" smtClean="0"/>
          </a:p>
        </p:txBody>
      </p:sp>
      <p:pic>
        <p:nvPicPr>
          <p:cNvPr id="34819" name="Espace réservé du contenu 4" descr="C:\Users\Faycal\Desktop\48424104_798311533884310_5700197251410821120_n.jpg"/>
          <p:cNvPicPr>
            <a:picLocks noGrp="1"/>
          </p:cNvPicPr>
          <p:nvPr>
            <p:ph sz="quarter" idx="1"/>
          </p:nvPr>
        </p:nvPicPr>
        <p:blipFill>
          <a:blip r:embed="rId2"/>
          <a:srcRect/>
          <a:stretch>
            <a:fillRect/>
          </a:stretch>
        </p:blipFill>
        <p:spPr>
          <a:xfrm>
            <a:off x="0" y="1271588"/>
            <a:ext cx="9144000" cy="5586412"/>
          </a:xfrm>
        </p:spPr>
      </p:pic>
      <p:grpSp>
        <p:nvGrpSpPr>
          <p:cNvPr id="34820" name="Groupe 5"/>
          <p:cNvGrpSpPr>
            <a:grpSpLocks/>
          </p:cNvGrpSpPr>
          <p:nvPr/>
        </p:nvGrpSpPr>
        <p:grpSpPr bwMode="auto">
          <a:xfrm>
            <a:off x="0" y="-22225"/>
            <a:ext cx="9144000" cy="1293813"/>
            <a:chOff x="3311146" y="0"/>
            <a:chExt cx="2547937" cy="1293907"/>
          </a:xfrm>
        </p:grpSpPr>
        <p:sp>
          <p:nvSpPr>
            <p:cNvPr id="7" name="Rectangle 6"/>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ZoneTexte 7"/>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ar-TN" sz="5400" dirty="0"/>
                <a:t>التقرير السنوي لسنة 2017</a:t>
              </a:r>
              <a:endParaRPr lang="fr-FR" sz="5400" dirty="0"/>
            </a:p>
          </p:txBody>
        </p:sp>
      </p:gr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112713" y="411163"/>
            <a:ext cx="6446838" cy="1320800"/>
          </a:xfrm>
        </p:spPr>
        <p:txBody>
          <a:bodyPr/>
          <a:lstStyle/>
          <a:p>
            <a:pPr algn="ctr" eaLnBrk="1" hangingPunct="1"/>
            <a:r>
              <a:rPr lang="ar-TN" altLang="fr-FR" sz="4800" b="1" smtClean="0">
                <a:latin typeface="Times New Roman" pitchFamily="18" charset="0"/>
                <a:cs typeface="Times New Roman" pitchFamily="18" charset="0"/>
              </a:rPr>
              <a:t>الاحالات القضائية                  </a:t>
            </a:r>
            <a:endParaRPr lang="fr-FR" altLang="fr-FR" sz="4800" b="1" smtClean="0">
              <a:latin typeface="Times New Roman" pitchFamily="18" charset="0"/>
              <a:cs typeface="Times New Roman" pitchFamily="18" charset="0"/>
            </a:endParaRPr>
          </a:p>
        </p:txBody>
      </p:sp>
      <p:sp>
        <p:nvSpPr>
          <p:cNvPr id="30723" name="Espace réservé du numéro de diapositive 4"/>
          <p:cNvSpPr>
            <a:spLocks noGrp="1"/>
          </p:cNvSpPr>
          <p:nvPr>
            <p:ph type="sldNum" sz="quarter" idx="12"/>
          </p:nvPr>
        </p:nvSpPr>
        <p:spPr bwMode="auto">
          <a:ln>
            <a:miter lim="800000"/>
            <a:headEnd/>
            <a:tailEnd/>
          </a:ln>
        </p:spPr>
        <p:txBody>
          <a:bodyPr>
            <a:normAutofit fontScale="85000" lnSpcReduction="20000"/>
          </a:bodyPr>
          <a:lstStyle/>
          <a:p>
            <a:pPr>
              <a:defRPr/>
            </a:pPr>
            <a:fld id="{A7B77A7B-7E5C-45B2-868E-395AE1404B02}" type="slidenum">
              <a:rPr lang="en-US" altLang="fr-FR"/>
              <a:pPr>
                <a:defRPr/>
              </a:pPr>
              <a:t>21</a:t>
            </a:fld>
            <a:endParaRPr lang="en-US" altLang="fr-FR"/>
          </a:p>
        </p:txBody>
      </p:sp>
      <p:pic>
        <p:nvPicPr>
          <p:cNvPr id="35844" name="Image 5"/>
          <p:cNvPicPr>
            <a:picLocks noChangeAspect="1"/>
          </p:cNvPicPr>
          <p:nvPr/>
        </p:nvPicPr>
        <p:blipFill>
          <a:blip r:embed="rId2"/>
          <a:srcRect/>
          <a:stretch>
            <a:fillRect/>
          </a:stretch>
        </p:blipFill>
        <p:spPr bwMode="auto">
          <a:xfrm>
            <a:off x="684213" y="1844675"/>
            <a:ext cx="7827962" cy="3141663"/>
          </a:xfrm>
          <a:prstGeom prst="rect">
            <a:avLst/>
          </a:prstGeom>
          <a:noFill/>
          <a:ln w="9525">
            <a:noFill/>
            <a:miter lim="800000"/>
            <a:headEnd/>
            <a:tailEnd/>
          </a:ln>
        </p:spPr>
      </p:pic>
      <p:graphicFrame>
        <p:nvGraphicFramePr>
          <p:cNvPr id="5" name="Espace réservé du contenu 6"/>
          <p:cNvGraphicFramePr>
            <a:graphicFrameLocks noGrp="1"/>
          </p:cNvGraphicFramePr>
          <p:nvPr>
            <p:ph idx="1"/>
          </p:nvPr>
        </p:nvGraphicFramePr>
        <p:xfrm>
          <a:off x="576263" y="5137150"/>
          <a:ext cx="7524750" cy="1316038"/>
        </p:xfrm>
        <a:graphic>
          <a:graphicData uri="http://schemas.openxmlformats.org/drawingml/2006/table">
            <a:tbl>
              <a:tblPr firstRow="1" bandRow="1">
                <a:tableStyleId>{5C22544A-7EE6-4342-B048-85BDC9FD1C3A}</a:tableStyleId>
              </a:tblPr>
              <a:tblGrid>
                <a:gridCol w="1881033">
                  <a:extLst>
                    <a:ext uri="{9D8B030D-6E8A-4147-A177-3AD203B41FA5}"/>
                  </a:extLst>
                </a:gridCol>
                <a:gridCol w="1881033"/>
                <a:gridCol w="1881033">
                  <a:extLst>
                    <a:ext uri="{9D8B030D-6E8A-4147-A177-3AD203B41FA5}"/>
                  </a:extLst>
                </a:gridCol>
                <a:gridCol w="1881033">
                  <a:extLst>
                    <a:ext uri="{9D8B030D-6E8A-4147-A177-3AD203B41FA5}"/>
                  </a:extLst>
                </a:gridCol>
              </a:tblGrid>
              <a:tr h="709087">
                <a:tc>
                  <a:txBody>
                    <a:bodyPr/>
                    <a:lstStyle/>
                    <a:p>
                      <a:pPr algn="ctr"/>
                      <a:r>
                        <a:rPr lang="ar-TN" sz="1800" dirty="0" smtClean="0"/>
                        <a:t>2018</a:t>
                      </a:r>
                      <a:endParaRPr lang="fr-FR" sz="1800" dirty="0"/>
                    </a:p>
                  </a:txBody>
                  <a:tcPr marL="68580" marR="68580" marT="45765" marB="45765"/>
                </a:tc>
                <a:tc>
                  <a:txBody>
                    <a:bodyPr/>
                    <a:lstStyle/>
                    <a:p>
                      <a:pPr algn="ctr"/>
                      <a:r>
                        <a:rPr lang="ar-TN" sz="1800" dirty="0" smtClean="0"/>
                        <a:t>2017</a:t>
                      </a:r>
                      <a:endParaRPr lang="fr-FR" sz="1800" dirty="0"/>
                    </a:p>
                  </a:txBody>
                  <a:tcPr marL="68580" marR="68580" marT="45765" marB="45765"/>
                </a:tc>
                <a:tc>
                  <a:txBody>
                    <a:bodyPr/>
                    <a:lstStyle/>
                    <a:p>
                      <a:pPr algn="ctr"/>
                      <a:r>
                        <a:rPr lang="ar-TN" sz="1800" dirty="0" smtClean="0"/>
                        <a:t>2016</a:t>
                      </a:r>
                      <a:endParaRPr lang="fr-FR" sz="1800" dirty="0"/>
                    </a:p>
                  </a:txBody>
                  <a:tcPr marL="68580" marR="68580" marT="45765" marB="45765"/>
                </a:tc>
                <a:tc>
                  <a:txBody>
                    <a:bodyPr/>
                    <a:lstStyle/>
                    <a:p>
                      <a:r>
                        <a:rPr lang="ar-TN" sz="1800" dirty="0" smtClean="0"/>
                        <a:t>السنة              </a:t>
                      </a:r>
                      <a:endParaRPr lang="fr-FR" sz="1800" dirty="0"/>
                    </a:p>
                  </a:txBody>
                  <a:tcPr marL="68580" marR="68580" marT="45765" marB="45765"/>
                </a:tc>
                <a:extLst>
                  <a:ext uri="{0D108BD9-81ED-4DB2-BD59-A6C34878D82A}"/>
                </a:extLst>
              </a:tr>
              <a:tr h="607099">
                <a:tc>
                  <a:txBody>
                    <a:bodyPr/>
                    <a:lstStyle/>
                    <a:p>
                      <a:pPr algn="ctr"/>
                      <a:r>
                        <a:rPr lang="ar-TN" sz="1800" dirty="0" smtClean="0"/>
                        <a:t>208 </a:t>
                      </a:r>
                      <a:endParaRPr lang="fr-FR" sz="1800" dirty="0"/>
                    </a:p>
                  </a:txBody>
                  <a:tcPr marL="68580" marR="68580" marT="45765" marB="45765"/>
                </a:tc>
                <a:tc>
                  <a:txBody>
                    <a:bodyPr/>
                    <a:lstStyle/>
                    <a:p>
                      <a:pPr algn="ctr"/>
                      <a:r>
                        <a:rPr lang="ar-TN" sz="1800" dirty="0" smtClean="0"/>
                        <a:t>246</a:t>
                      </a:r>
                      <a:endParaRPr lang="fr-FR" sz="1800" dirty="0"/>
                    </a:p>
                  </a:txBody>
                  <a:tcPr marL="68580" marR="68580" marT="45765" marB="45765"/>
                </a:tc>
                <a:tc>
                  <a:txBody>
                    <a:bodyPr/>
                    <a:lstStyle/>
                    <a:p>
                      <a:pPr algn="ctr"/>
                      <a:r>
                        <a:rPr lang="ar-TN" sz="1800" dirty="0" smtClean="0"/>
                        <a:t>94 </a:t>
                      </a:r>
                      <a:endParaRPr lang="fr-FR" sz="1800" dirty="0"/>
                    </a:p>
                  </a:txBody>
                  <a:tcPr marL="68580" marR="68580" marT="45765" marB="45765"/>
                </a:tc>
                <a:tc>
                  <a:txBody>
                    <a:bodyPr/>
                    <a:lstStyle/>
                    <a:p>
                      <a:r>
                        <a:rPr lang="ar-TN" sz="1800" dirty="0" smtClean="0"/>
                        <a:t>عدد </a:t>
                      </a:r>
                      <a:r>
                        <a:rPr lang="ar-TN" sz="1800" dirty="0" err="1" smtClean="0"/>
                        <a:t>الشكايات</a:t>
                      </a:r>
                      <a:r>
                        <a:rPr lang="ar-TN" sz="1800" baseline="0" dirty="0" smtClean="0"/>
                        <a:t>          </a:t>
                      </a:r>
                      <a:endParaRPr lang="fr-FR" sz="1800" dirty="0"/>
                    </a:p>
                  </a:txBody>
                  <a:tcPr marL="68580" marR="68580" marT="45765" marB="45765"/>
                </a:tc>
                <a:extLst>
                  <a:ext uri="{0D108BD9-81ED-4DB2-BD59-A6C34878D82A}"/>
                </a:extLst>
              </a:tr>
            </a:tbl>
          </a:graphicData>
        </a:graphic>
      </p:graphicFrame>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3851275" y="188913"/>
            <a:ext cx="5111750" cy="990600"/>
          </a:xfrm>
        </p:spPr>
        <p:txBody>
          <a:bodyPr/>
          <a:lstStyle/>
          <a:p>
            <a:r>
              <a:rPr lang="ar-TN" altLang="fr-FR" smtClean="0"/>
              <a:t>الانجازات                  </a:t>
            </a:r>
            <a:endParaRPr lang="fr-FR" altLang="fr-FR" smtClean="0"/>
          </a:p>
        </p:txBody>
      </p:sp>
      <p:sp>
        <p:nvSpPr>
          <p:cNvPr id="3" name="Espace réservé du contenu 2"/>
          <p:cNvSpPr>
            <a:spLocks noGrp="1"/>
          </p:cNvSpPr>
          <p:nvPr>
            <p:ph sz="quarter" idx="1"/>
          </p:nvPr>
        </p:nvSpPr>
        <p:spPr>
          <a:xfrm>
            <a:off x="612775" y="1600200"/>
            <a:ext cx="8153400" cy="4495800"/>
          </a:xfrm>
        </p:spPr>
        <p:txBody>
          <a:bodyPr/>
          <a:lstStyle/>
          <a:p>
            <a:pPr marL="777875" lvl="1" indent="-457200" algn="just" rtl="1">
              <a:lnSpc>
                <a:spcPct val="200000"/>
              </a:lnSpc>
              <a:buFont typeface="Wingdings" pitchFamily="2" charset="2"/>
              <a:buChar char="v"/>
              <a:defRPr/>
            </a:pPr>
            <a:r>
              <a:rPr lang="ar-TN" sz="2800" dirty="0" smtClean="0"/>
              <a:t>بصدور القانون الأساسي عدد 10لسنة 2017 أصبح من صلاحيات الهيئة اصدار قرارات لحماية المبلغين</a:t>
            </a:r>
          </a:p>
          <a:p>
            <a:pPr marL="777875" lvl="1" indent="-457200" algn="just" rtl="1">
              <a:lnSpc>
                <a:spcPct val="200000"/>
              </a:lnSpc>
              <a:buFont typeface="Wingdings" pitchFamily="2" charset="2"/>
              <a:buChar char="v"/>
              <a:defRPr/>
            </a:pPr>
            <a:r>
              <a:rPr lang="ar-TN" sz="2800" dirty="0"/>
              <a:t>تكوين لجان خاصة بحماية </a:t>
            </a:r>
            <a:r>
              <a:rPr lang="ar-TN" sz="2800" dirty="0" err="1"/>
              <a:t>المبلغين :</a:t>
            </a:r>
            <a:endParaRPr lang="ar-TN" sz="2800" dirty="0"/>
          </a:p>
          <a:p>
            <a:pPr marL="1052512" lvl="2" indent="-457200" algn="just" rtl="1">
              <a:lnSpc>
                <a:spcPct val="200000"/>
              </a:lnSpc>
              <a:buFont typeface="Wingdings" pitchFamily="2" charset="2"/>
              <a:buChar char="q"/>
              <a:defRPr/>
            </a:pPr>
            <a:r>
              <a:rPr lang="ar-SA" sz="2500" dirty="0" smtClean="0">
                <a:solidFill>
                  <a:schemeClr val="accent1">
                    <a:lumMod val="50000"/>
                  </a:schemeClr>
                </a:solidFill>
              </a:rPr>
              <a:t>الٌلجنة </a:t>
            </a:r>
            <a:r>
              <a:rPr lang="ar-SA" sz="2500" dirty="0">
                <a:solidFill>
                  <a:schemeClr val="accent1">
                    <a:lumMod val="50000"/>
                  </a:schemeClr>
                </a:solidFill>
              </a:rPr>
              <a:t>المشتركة بين الهيئة ورئاسة </a:t>
            </a:r>
            <a:r>
              <a:rPr lang="ar-SA" sz="2500" dirty="0" smtClean="0">
                <a:solidFill>
                  <a:schemeClr val="accent1">
                    <a:lumMod val="50000"/>
                  </a:schemeClr>
                </a:solidFill>
              </a:rPr>
              <a:t>الحكومة</a:t>
            </a:r>
            <a:endParaRPr lang="ar-TN" sz="2500" dirty="0">
              <a:solidFill>
                <a:schemeClr val="accent1">
                  <a:lumMod val="50000"/>
                </a:schemeClr>
              </a:solidFill>
            </a:endParaRPr>
          </a:p>
          <a:p>
            <a:pPr marL="1052512" lvl="2" indent="-457200" algn="just" rtl="1">
              <a:lnSpc>
                <a:spcPct val="200000"/>
              </a:lnSpc>
              <a:buFont typeface="Wingdings" pitchFamily="2" charset="2"/>
              <a:buChar char="q"/>
              <a:defRPr/>
            </a:pPr>
            <a:r>
              <a:rPr lang="ar-SA" sz="2500" dirty="0">
                <a:solidFill>
                  <a:schemeClr val="accent1">
                    <a:lumMod val="50000"/>
                  </a:schemeClr>
                </a:solidFill>
              </a:rPr>
              <a:t>الٌلجنة الداخلية المحدثة صلب الهيئة الوطنية لمكافحة الفساد</a:t>
            </a:r>
            <a:endParaRPr lang="fr-FR" sz="2500" dirty="0">
              <a:solidFill>
                <a:schemeClr val="accent1">
                  <a:lumMod val="50000"/>
                </a:schemeClr>
              </a:solidFill>
            </a:endParaRPr>
          </a:p>
          <a:p>
            <a:pPr>
              <a:defRPr/>
            </a:pPr>
            <a:endParaRPr lang="fr-FR" dirty="0"/>
          </a:p>
        </p:txBody>
      </p:sp>
      <p:sp>
        <p:nvSpPr>
          <p:cNvPr id="36868"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B712137E-688F-4CE1-9BD7-A9AE23A36631}" type="slidenum">
              <a:rPr lang="fr-FR" altLang="fr-FR" sz="1200" smtClean="0"/>
              <a:pPr>
                <a:lnSpc>
                  <a:spcPct val="80000"/>
                </a:lnSpc>
              </a:pPr>
              <a:t>22</a:t>
            </a:fld>
            <a:endParaRPr lang="fr-FR" altLang="fr-FR" sz="1200" smtClean="0"/>
          </a:p>
        </p:txBody>
      </p:sp>
      <p:grpSp>
        <p:nvGrpSpPr>
          <p:cNvPr id="36869" name="Groupe 5"/>
          <p:cNvGrpSpPr>
            <a:grpSpLocks/>
          </p:cNvGrpSpPr>
          <p:nvPr/>
        </p:nvGrpSpPr>
        <p:grpSpPr bwMode="auto">
          <a:xfrm>
            <a:off x="0" y="-22225"/>
            <a:ext cx="9144000" cy="1293813"/>
            <a:chOff x="3311146" y="0"/>
            <a:chExt cx="2547937" cy="1293907"/>
          </a:xfrm>
        </p:grpSpPr>
        <p:sp>
          <p:nvSpPr>
            <p:cNvPr id="6" name="Rectangle 5"/>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ZoneTexte 6"/>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4400" dirty="0"/>
                <a:t>تعاطي الهيئة الوطنية لمكافحة الفساد مع ملفات الحماية </a:t>
              </a:r>
              <a:endParaRPr lang="fr-FR" sz="4400" dirty="0"/>
            </a:p>
          </p:txBody>
        </p:sp>
      </p:gr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3851275" y="188913"/>
            <a:ext cx="5111750" cy="990600"/>
          </a:xfrm>
        </p:spPr>
        <p:txBody>
          <a:bodyPr/>
          <a:lstStyle/>
          <a:p>
            <a:r>
              <a:rPr lang="ar-TN" altLang="fr-FR" smtClean="0"/>
              <a:t>انجازات الهيئة       </a:t>
            </a:r>
            <a:r>
              <a:rPr lang="fr-FR" altLang="fr-FR" smtClean="0"/>
              <a:t> </a:t>
            </a:r>
          </a:p>
        </p:txBody>
      </p:sp>
      <p:sp>
        <p:nvSpPr>
          <p:cNvPr id="3" name="Espace réservé du contenu 2"/>
          <p:cNvSpPr>
            <a:spLocks noGrp="1"/>
          </p:cNvSpPr>
          <p:nvPr>
            <p:ph sz="quarter" idx="1"/>
          </p:nvPr>
        </p:nvSpPr>
        <p:spPr>
          <a:xfrm>
            <a:off x="612775" y="1600200"/>
            <a:ext cx="8153400" cy="4495800"/>
          </a:xfrm>
        </p:spPr>
        <p:txBody>
          <a:bodyPr/>
          <a:lstStyle/>
          <a:p>
            <a:pPr algn="r" rtl="1">
              <a:defRPr/>
            </a:pPr>
            <a:r>
              <a:rPr lang="ar-TN" altLang="fr-FR" sz="2800" b="1" dirty="0" smtClean="0">
                <a:solidFill>
                  <a:schemeClr val="accent1">
                    <a:lumMod val="50000"/>
                  </a:schemeClr>
                </a:solidFill>
              </a:rPr>
              <a:t>احصائيات حول قرارات حماية المبلغين الى تاريخ 14 </a:t>
            </a:r>
            <a:r>
              <a:rPr lang="ar-TN" altLang="fr-FR" sz="2800" b="1" dirty="0" err="1" smtClean="0">
                <a:solidFill>
                  <a:schemeClr val="accent1">
                    <a:lumMod val="50000"/>
                  </a:schemeClr>
                </a:solidFill>
              </a:rPr>
              <a:t>ماي</a:t>
            </a:r>
            <a:r>
              <a:rPr lang="ar-TN" altLang="fr-FR" sz="2800" b="1" dirty="0" smtClean="0">
                <a:solidFill>
                  <a:schemeClr val="accent1">
                    <a:lumMod val="50000"/>
                  </a:schemeClr>
                </a:solidFill>
              </a:rPr>
              <a:t> 2019</a:t>
            </a:r>
            <a:endParaRPr lang="fr-FR" sz="2800" b="1" dirty="0">
              <a:solidFill>
                <a:schemeClr val="accent1">
                  <a:lumMod val="50000"/>
                </a:schemeClr>
              </a:solidFill>
            </a:endParaRPr>
          </a:p>
        </p:txBody>
      </p:sp>
      <p:sp>
        <p:nvSpPr>
          <p:cNvPr id="37892"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4A1838FF-051E-472A-8EDD-8F8EE44ED204}" type="slidenum">
              <a:rPr lang="fr-FR" altLang="fr-FR" sz="1200" smtClean="0"/>
              <a:pPr>
                <a:lnSpc>
                  <a:spcPct val="80000"/>
                </a:lnSpc>
              </a:pPr>
              <a:t>23</a:t>
            </a:fld>
            <a:endParaRPr lang="fr-FR" altLang="fr-FR" sz="1200" smtClean="0"/>
          </a:p>
        </p:txBody>
      </p:sp>
      <p:graphicFrame>
        <p:nvGraphicFramePr>
          <p:cNvPr id="5" name="Espace réservé du contenu 5"/>
          <p:cNvGraphicFramePr>
            <a:graphicFrameLocks/>
          </p:cNvGraphicFramePr>
          <p:nvPr/>
        </p:nvGraphicFramePr>
        <p:xfrm>
          <a:off x="323850" y="2205038"/>
          <a:ext cx="8424863" cy="3597275"/>
        </p:xfrm>
        <a:graphic>
          <a:graphicData uri="http://schemas.openxmlformats.org/drawingml/2006/table">
            <a:tbl>
              <a:tblPr firstRow="1" bandRow="1">
                <a:tableStyleId>{5C22544A-7EE6-4342-B048-85BDC9FD1C3A}</a:tableStyleId>
              </a:tblPr>
              <a:tblGrid>
                <a:gridCol w="1864895">
                  <a:extLst>
                    <a:ext uri="{9D8B030D-6E8A-4147-A177-3AD203B41FA5}"/>
                  </a:extLst>
                </a:gridCol>
                <a:gridCol w="1864895"/>
                <a:gridCol w="1836573">
                  <a:extLst>
                    <a:ext uri="{9D8B030D-6E8A-4147-A177-3AD203B41FA5}"/>
                  </a:extLst>
                </a:gridCol>
                <a:gridCol w="1497249">
                  <a:extLst>
                    <a:ext uri="{9D8B030D-6E8A-4147-A177-3AD203B41FA5}"/>
                  </a:extLst>
                </a:gridCol>
                <a:gridCol w="1361251">
                  <a:extLst>
                    <a:ext uri="{9D8B030D-6E8A-4147-A177-3AD203B41FA5}"/>
                  </a:extLst>
                </a:gridCol>
              </a:tblGrid>
              <a:tr h="719820">
                <a:tc>
                  <a:txBody>
                    <a:bodyPr/>
                    <a:lstStyle/>
                    <a:p>
                      <a:pPr marL="0" algn="ctr" rtl="1" eaLnBrk="1" latinLnBrk="0" hangingPunct="1"/>
                      <a:r>
                        <a:rPr kumimoji="0" lang="ar-TN" sz="1800" b="1" i="0" u="none" strike="noStrike" kern="1200" cap="none" spc="0" normalizeH="0" baseline="0" dirty="0" smtClean="0">
                          <a:ln>
                            <a:noFill/>
                          </a:ln>
                          <a:solidFill>
                            <a:prstClr val="white"/>
                          </a:solidFill>
                          <a:effectLst/>
                          <a:uLnTx/>
                          <a:uFillTx/>
                          <a:latin typeface="+mn-lt"/>
                          <a:ea typeface="+mn-ea"/>
                          <a:cs typeface="+mn-cs"/>
                        </a:rPr>
                        <a:t>الطعون لدى المحكمة الادارية</a:t>
                      </a:r>
                      <a:endParaRPr kumimoji="0" lang="fr-FR" sz="1800" b="1" i="0" u="none" strike="noStrike" kern="1200" cap="none" spc="0" normalizeH="0" baseline="0" dirty="0">
                        <a:ln>
                          <a:noFill/>
                        </a:ln>
                        <a:solidFill>
                          <a:prstClr val="white"/>
                        </a:solidFill>
                        <a:effectLst/>
                        <a:uLnTx/>
                        <a:uFillTx/>
                        <a:latin typeface="+mn-lt"/>
                        <a:ea typeface="+mn-ea"/>
                        <a:cs typeface="+mn-cs"/>
                      </a:endParaRPr>
                    </a:p>
                  </a:txBody>
                  <a:tcPr marL="68586" marR="68586" marT="42518" marB="42518"/>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TN" sz="1800" b="1" i="0" u="none" strike="noStrike" kern="1200" cap="none" spc="0" normalizeH="0" baseline="0" dirty="0" err="1" smtClean="0">
                          <a:ln>
                            <a:noFill/>
                          </a:ln>
                          <a:solidFill>
                            <a:prstClr val="white"/>
                          </a:solidFill>
                          <a:effectLst/>
                          <a:uLnTx/>
                          <a:uFillTx/>
                          <a:latin typeface="+mn-lt"/>
                          <a:ea typeface="+mn-ea"/>
                          <a:cs typeface="+mn-cs"/>
                        </a:rPr>
                        <a:t>الشكايات</a:t>
                      </a:r>
                      <a:r>
                        <a:rPr kumimoji="0" lang="ar-TN" sz="1800" b="1" i="0" u="none" strike="noStrike" kern="1200" cap="none" spc="0" normalizeH="0" baseline="0" dirty="0" smtClean="0">
                          <a:ln>
                            <a:noFill/>
                          </a:ln>
                          <a:solidFill>
                            <a:prstClr val="white"/>
                          </a:solidFill>
                          <a:effectLst/>
                          <a:uLnTx/>
                          <a:uFillTx/>
                          <a:latin typeface="+mn-lt"/>
                          <a:ea typeface="+mn-ea"/>
                          <a:cs typeface="+mn-cs"/>
                        </a:rPr>
                        <a:t> الجزائية على معنى الفصل 35</a:t>
                      </a:r>
                      <a:endParaRPr kumimoji="0" lang="fr-FR" sz="1800" b="1" i="0" u="none" strike="noStrike" kern="1200" cap="none" spc="0" normalizeH="0" baseline="0" dirty="0" smtClean="0">
                        <a:ln>
                          <a:noFill/>
                        </a:ln>
                        <a:solidFill>
                          <a:prstClr val="white"/>
                        </a:solidFill>
                        <a:effectLst/>
                        <a:uLnTx/>
                        <a:uFillTx/>
                        <a:latin typeface="+mn-lt"/>
                        <a:ea typeface="+mn-ea"/>
                        <a:cs typeface="+mn-cs"/>
                      </a:endParaRPr>
                    </a:p>
                    <a:p>
                      <a:pPr marL="0" algn="ctr" rtl="1" eaLnBrk="1" latinLnBrk="0" hangingPunct="1"/>
                      <a:endParaRPr kumimoji="0" lang="fr-FR" sz="1800" b="1" i="0" u="none" strike="noStrike" kern="1200" cap="none" spc="0" normalizeH="0" baseline="0" dirty="0">
                        <a:ln>
                          <a:noFill/>
                        </a:ln>
                        <a:solidFill>
                          <a:prstClr val="white"/>
                        </a:solidFill>
                        <a:effectLst/>
                        <a:uLnTx/>
                        <a:uFillTx/>
                        <a:latin typeface="+mn-lt"/>
                        <a:ea typeface="+mn-ea"/>
                        <a:cs typeface="+mn-cs"/>
                      </a:endParaRPr>
                    </a:p>
                  </a:txBody>
                  <a:tcPr marL="68586" marR="68586" marT="42518" marB="42518"/>
                </a:tc>
                <a:tc>
                  <a:txBody>
                    <a:bodyPr/>
                    <a:lstStyle/>
                    <a:p>
                      <a:pPr marL="0" algn="ctr" rtl="1" eaLnBrk="1" latinLnBrk="0" hangingPunct="1"/>
                      <a:r>
                        <a:rPr kumimoji="0" lang="ar-TN" sz="1800" b="1" i="0" u="none" strike="noStrike" kern="1200" cap="none" spc="0" normalizeH="0" baseline="0" dirty="0" smtClean="0">
                          <a:ln>
                            <a:noFill/>
                          </a:ln>
                          <a:solidFill>
                            <a:prstClr val="white"/>
                          </a:solidFill>
                          <a:effectLst/>
                          <a:uLnTx/>
                          <a:uFillTx/>
                          <a:latin typeface="+mn-lt"/>
                          <a:ea typeface="+mn-ea"/>
                          <a:cs typeface="+mn-cs"/>
                        </a:rPr>
                        <a:t>قرارات الحماية</a:t>
                      </a:r>
                      <a:endParaRPr kumimoji="0" lang="fr-FR" sz="1800" b="1" i="0" u="none" strike="noStrike" kern="1200" cap="none" spc="0" normalizeH="0" baseline="0" dirty="0">
                        <a:ln>
                          <a:noFill/>
                        </a:ln>
                        <a:solidFill>
                          <a:prstClr val="white"/>
                        </a:solidFill>
                        <a:effectLst/>
                        <a:uLnTx/>
                        <a:uFillTx/>
                        <a:latin typeface="+mn-lt"/>
                        <a:ea typeface="+mn-ea"/>
                        <a:cs typeface="+mn-cs"/>
                      </a:endParaRPr>
                    </a:p>
                  </a:txBody>
                  <a:tcPr marL="68586" marR="68586" marT="42518" marB="42518"/>
                </a:tc>
                <a:tc>
                  <a:txBody>
                    <a:bodyPr/>
                    <a:lstStyle/>
                    <a:p>
                      <a:pPr marL="0" algn="ctr" rtl="1" eaLnBrk="1" latinLnBrk="0" hangingPunct="1"/>
                      <a:r>
                        <a:rPr kumimoji="0" lang="ar-TN" sz="1800" b="1" i="0" u="none" strike="noStrike" kern="1200" cap="none" spc="0" normalizeH="0" baseline="0" dirty="0" smtClean="0">
                          <a:ln>
                            <a:noFill/>
                          </a:ln>
                          <a:solidFill>
                            <a:prstClr val="white"/>
                          </a:solidFill>
                          <a:effectLst/>
                          <a:uLnTx/>
                          <a:uFillTx/>
                          <a:latin typeface="+mn-lt"/>
                          <a:ea typeface="+mn-ea"/>
                          <a:cs typeface="+mn-cs"/>
                        </a:rPr>
                        <a:t> </a:t>
                      </a:r>
                      <a:r>
                        <a:rPr kumimoji="0" lang="ar-TN" sz="1800" b="1" i="0" u="none" strike="noStrike" kern="1200" cap="none" spc="0" normalizeH="0" baseline="0" noProof="0" dirty="0" smtClean="0">
                          <a:ln>
                            <a:noFill/>
                          </a:ln>
                          <a:solidFill>
                            <a:prstClr val="white"/>
                          </a:solidFill>
                          <a:effectLst/>
                          <a:uLnTx/>
                          <a:uFillTx/>
                          <a:latin typeface="+mn-lt"/>
                          <a:ea typeface="+mn-ea"/>
                          <a:cs typeface="+mn-cs"/>
                        </a:rPr>
                        <a:t>عدد مطالب الحماية </a:t>
                      </a:r>
                      <a:endParaRPr kumimoji="0" lang="fr-FR" sz="1800" b="1" i="0" u="none" strike="noStrike" kern="1200" cap="none" spc="0" normalizeH="0" baseline="0" dirty="0">
                        <a:ln>
                          <a:noFill/>
                        </a:ln>
                        <a:solidFill>
                          <a:prstClr val="white"/>
                        </a:solidFill>
                        <a:effectLst/>
                        <a:uLnTx/>
                        <a:uFillTx/>
                        <a:latin typeface="+mn-lt"/>
                        <a:ea typeface="+mn-ea"/>
                        <a:cs typeface="+mn-cs"/>
                      </a:endParaRPr>
                    </a:p>
                  </a:txBody>
                  <a:tcPr marL="68586" marR="68586" marT="42518" marB="42518"/>
                </a:tc>
                <a:tc>
                  <a:txBody>
                    <a:bodyPr/>
                    <a:lstStyle/>
                    <a:p>
                      <a:pPr marL="0" algn="ctr" rtl="1" eaLnBrk="1" latinLnBrk="0" hangingPunct="1"/>
                      <a:r>
                        <a:rPr kumimoji="0" lang="ar-TN" sz="1800" b="1" i="0" u="none" strike="noStrike" kern="1200" cap="none" spc="0" normalizeH="0" baseline="0" dirty="0" smtClean="0">
                          <a:ln>
                            <a:noFill/>
                          </a:ln>
                          <a:solidFill>
                            <a:prstClr val="white"/>
                          </a:solidFill>
                          <a:effectLst/>
                          <a:uLnTx/>
                          <a:uFillTx/>
                          <a:latin typeface="+mn-lt"/>
                          <a:ea typeface="+mn-ea"/>
                          <a:cs typeface="+mn-cs"/>
                        </a:rPr>
                        <a:t>اللجنة          </a:t>
                      </a:r>
                      <a:endParaRPr kumimoji="0" lang="fr-FR" sz="1800" b="1" i="0" u="none" strike="noStrike" kern="1200" cap="none" spc="0" normalizeH="0" baseline="0" dirty="0">
                        <a:ln>
                          <a:noFill/>
                        </a:ln>
                        <a:solidFill>
                          <a:prstClr val="white"/>
                        </a:solidFill>
                        <a:effectLst/>
                        <a:uLnTx/>
                        <a:uFillTx/>
                        <a:latin typeface="+mn-lt"/>
                        <a:ea typeface="+mn-ea"/>
                        <a:cs typeface="+mn-cs"/>
                      </a:endParaRPr>
                    </a:p>
                  </a:txBody>
                  <a:tcPr marL="68586" marR="68586" marT="42518" marB="42518"/>
                </a:tc>
                <a:extLst>
                  <a:ext uri="{0D108BD9-81ED-4DB2-BD59-A6C34878D82A}"/>
                </a:extLst>
              </a:tr>
              <a:tr h="935993">
                <a:tc>
                  <a:txBody>
                    <a:bodyPr/>
                    <a:lstStyle/>
                    <a:p>
                      <a:pPr algn="just" rtl="1"/>
                      <a:endParaRPr lang="fr-FR" sz="2400" dirty="0"/>
                    </a:p>
                  </a:txBody>
                  <a:tcPr marL="68586" marR="68586" marT="42518" marB="42518" anchor="ctr"/>
                </a:tc>
                <a:tc>
                  <a:txBody>
                    <a:bodyPr/>
                    <a:lstStyle/>
                    <a:p>
                      <a:pPr algn="just" rtl="1"/>
                      <a:endParaRPr lang="fr-FR" sz="2400" dirty="0"/>
                    </a:p>
                  </a:txBody>
                  <a:tcPr marL="68586" marR="68586" marT="42518" marB="42518" anchor="ctr"/>
                </a:tc>
                <a:tc>
                  <a:txBody>
                    <a:bodyPr/>
                    <a:lstStyle/>
                    <a:p>
                      <a:pPr algn="ctr" rtl="1"/>
                      <a:r>
                        <a:rPr lang="ar-TN" sz="2400" dirty="0" smtClean="0"/>
                        <a:t>   </a:t>
                      </a:r>
                      <a:r>
                        <a:rPr lang="ar-TN" sz="2400" baseline="0" dirty="0" smtClean="0"/>
                        <a:t>    </a:t>
                      </a:r>
                      <a:r>
                        <a:rPr lang="fr-FR" sz="2400" baseline="0" dirty="0" smtClean="0"/>
                        <a:t>       36 </a:t>
                      </a:r>
                      <a:r>
                        <a:rPr lang="ar-TN" sz="2400" baseline="0" dirty="0" smtClean="0"/>
                        <a:t> </a:t>
                      </a:r>
                      <a:endParaRPr lang="fr-FR" sz="2400" dirty="0"/>
                    </a:p>
                  </a:txBody>
                  <a:tcPr marL="68586" marR="68586" marT="42518" marB="42518"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TN" sz="2400" dirty="0" smtClean="0"/>
                        <a:t>136 </a:t>
                      </a:r>
                      <a:endParaRPr lang="fr-FR" sz="2400" dirty="0" smtClean="0"/>
                    </a:p>
                  </a:txBody>
                  <a:tcPr marL="68586" marR="68586" marT="42518" marB="42518" anchor="ctr"/>
                </a:tc>
                <a:tc>
                  <a:txBody>
                    <a:bodyPr/>
                    <a:lstStyle/>
                    <a:p>
                      <a:pPr algn="just" rtl="1"/>
                      <a:r>
                        <a:rPr lang="ar-TN" sz="2400" dirty="0" smtClean="0"/>
                        <a:t> اللجنة المشتركة</a:t>
                      </a:r>
                      <a:endParaRPr lang="fr-FR" sz="2400" dirty="0" smtClean="0"/>
                    </a:p>
                  </a:txBody>
                  <a:tcPr marL="68586" marR="68586" marT="42518" marB="42518" anchor="ctr"/>
                </a:tc>
                <a:extLst>
                  <a:ext uri="{0D108BD9-81ED-4DB2-BD59-A6C34878D82A}"/>
                </a:extLst>
              </a:tr>
              <a:tr h="935993">
                <a:tc>
                  <a:txBody>
                    <a:bodyPr/>
                    <a:lstStyle/>
                    <a:p>
                      <a:pPr algn="just" rtl="1"/>
                      <a:endParaRPr lang="fr-FR" sz="2400" dirty="0"/>
                    </a:p>
                  </a:txBody>
                  <a:tcPr marL="68586" marR="68586" marT="42518" marB="42518" anchor="ctr"/>
                </a:tc>
                <a:tc>
                  <a:txBody>
                    <a:bodyPr/>
                    <a:lstStyle/>
                    <a:p>
                      <a:pPr algn="just" rtl="1"/>
                      <a:endParaRPr lang="fr-FR" sz="2400" dirty="0"/>
                    </a:p>
                  </a:txBody>
                  <a:tcPr marL="68586" marR="68586" marT="42518" marB="42518" anchor="ctr"/>
                </a:tc>
                <a:tc>
                  <a:txBody>
                    <a:bodyPr/>
                    <a:lstStyle/>
                    <a:p>
                      <a:pPr algn="ctr" rtl="1"/>
                      <a:r>
                        <a:rPr lang="fr-FR" sz="2400" dirty="0" smtClean="0"/>
                        <a:t>120</a:t>
                      </a:r>
                      <a:endParaRPr lang="fr-FR" sz="2400" dirty="0"/>
                    </a:p>
                  </a:txBody>
                  <a:tcPr marL="68586" marR="68586" marT="42518" marB="42518"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r-FR" sz="2400" baseline="0" dirty="0" smtClean="0"/>
                        <a:t>341</a:t>
                      </a:r>
                      <a:endParaRPr lang="fr-FR" sz="2400" dirty="0"/>
                    </a:p>
                  </a:txBody>
                  <a:tcPr marL="68586" marR="68586" marT="42518" marB="42518" anchor="ctr"/>
                </a:tc>
                <a:tc>
                  <a:txBody>
                    <a:bodyPr/>
                    <a:lstStyle/>
                    <a:p>
                      <a:pPr algn="just" rtl="1"/>
                      <a:r>
                        <a:rPr lang="ar-TN" sz="2400" dirty="0" smtClean="0"/>
                        <a:t>اللجنة</a:t>
                      </a:r>
                      <a:r>
                        <a:rPr lang="ar-TN" sz="2400" baseline="0" dirty="0" smtClean="0"/>
                        <a:t> الداخلية</a:t>
                      </a:r>
                      <a:endParaRPr lang="fr-FR" sz="2400" dirty="0"/>
                    </a:p>
                  </a:txBody>
                  <a:tcPr marL="68586" marR="68586" marT="42518" marB="42518" anchor="ctr"/>
                </a:tc>
                <a:extLst>
                  <a:ext uri="{0D108BD9-81ED-4DB2-BD59-A6C34878D82A}"/>
                </a:extLst>
              </a:tr>
              <a:tr h="816555">
                <a:tc>
                  <a:txBody>
                    <a:bodyPr/>
                    <a:lstStyle/>
                    <a:p>
                      <a:pPr algn="ctr" rtl="1"/>
                      <a:r>
                        <a:rPr lang="ar-TN" sz="2400" dirty="0" smtClean="0"/>
                        <a:t>15</a:t>
                      </a:r>
                      <a:endParaRPr lang="fr-FR" sz="2400" dirty="0"/>
                    </a:p>
                  </a:txBody>
                  <a:tcPr marL="68586" marR="68586" marT="42518" marB="42518" anchor="ctr"/>
                </a:tc>
                <a:tc>
                  <a:txBody>
                    <a:bodyPr/>
                    <a:lstStyle/>
                    <a:p>
                      <a:pPr algn="ctr" rtl="1"/>
                      <a:r>
                        <a:rPr lang="ar-TN" sz="2400" dirty="0" smtClean="0"/>
                        <a:t> </a:t>
                      </a:r>
                      <a:r>
                        <a:rPr lang="fr-FR" sz="2400" dirty="0" smtClean="0"/>
                        <a:t>18</a:t>
                      </a:r>
                      <a:endParaRPr lang="fr-FR" sz="2400" dirty="0"/>
                    </a:p>
                  </a:txBody>
                  <a:tcPr marL="68586" marR="68586" marT="42518" marB="42518" anchor="ctr"/>
                </a:tc>
                <a:tc>
                  <a:txBody>
                    <a:bodyPr/>
                    <a:lstStyle/>
                    <a:p>
                      <a:pPr algn="ctr" rtl="1"/>
                      <a:r>
                        <a:rPr lang="fr-FR" sz="2400" dirty="0" smtClean="0"/>
                        <a:t>6</a:t>
                      </a:r>
                      <a:r>
                        <a:rPr lang="ar-TN" sz="2400" dirty="0" smtClean="0"/>
                        <a:t>15</a:t>
                      </a:r>
                    </a:p>
                  </a:txBody>
                  <a:tcPr marL="68586" marR="68586" marT="42518" marB="42518" anchor="ctr"/>
                </a:tc>
                <a:tc>
                  <a:txBody>
                    <a:bodyPr/>
                    <a:lstStyle/>
                    <a:p>
                      <a:pPr algn="ctr" rtl="1"/>
                      <a:r>
                        <a:rPr lang="ar-TN" sz="2400" dirty="0" smtClean="0"/>
                        <a:t>437</a:t>
                      </a:r>
                      <a:endParaRPr lang="fr-FR" sz="2400" dirty="0"/>
                    </a:p>
                  </a:txBody>
                  <a:tcPr marL="68586" marR="68586" marT="42518" marB="42518" anchor="ctr"/>
                </a:tc>
                <a:tc>
                  <a:txBody>
                    <a:bodyPr/>
                    <a:lstStyle/>
                    <a:p>
                      <a:pPr algn="just" rtl="1"/>
                      <a:r>
                        <a:rPr lang="ar-TN" sz="2400" dirty="0" smtClean="0"/>
                        <a:t> المجموع </a:t>
                      </a:r>
                      <a:endParaRPr lang="fr-FR" sz="2400" dirty="0"/>
                    </a:p>
                  </a:txBody>
                  <a:tcPr marL="68586" marR="68586" marT="42518" marB="42518" anchor="ctr"/>
                </a:tc>
                <a:extLst>
                  <a:ext uri="{0D108BD9-81ED-4DB2-BD59-A6C34878D82A}"/>
                </a:extLst>
              </a:tr>
            </a:tbl>
          </a:graphicData>
        </a:graphic>
      </p:graphicFrame>
      <p:grpSp>
        <p:nvGrpSpPr>
          <p:cNvPr id="37925" name="Groupe 5"/>
          <p:cNvGrpSpPr>
            <a:grpSpLocks/>
          </p:cNvGrpSpPr>
          <p:nvPr/>
        </p:nvGrpSpPr>
        <p:grpSpPr bwMode="auto">
          <a:xfrm>
            <a:off x="0" y="-22225"/>
            <a:ext cx="9144000" cy="1293813"/>
            <a:chOff x="3311146" y="0"/>
            <a:chExt cx="2547937" cy="1293907"/>
          </a:xfrm>
        </p:grpSpPr>
        <p:sp>
          <p:nvSpPr>
            <p:cNvPr id="7" name="Rectangle 6"/>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ZoneTexte 7"/>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6000" dirty="0"/>
                <a:t>الانجازات </a:t>
              </a:r>
              <a:endParaRPr lang="fr-FR" sz="6000" dirty="0"/>
            </a:p>
          </p:txBody>
        </p:sp>
      </p:gr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a:xfrm>
            <a:off x="3654425" y="188913"/>
            <a:ext cx="5111750" cy="990600"/>
          </a:xfrm>
        </p:spPr>
        <p:txBody>
          <a:bodyPr/>
          <a:lstStyle/>
          <a:p>
            <a:pPr algn="r"/>
            <a:r>
              <a:rPr lang="ar-TN" altLang="fr-FR" smtClean="0"/>
              <a:t>الانجازات          </a:t>
            </a:r>
            <a:endParaRPr lang="fr-FR" altLang="fr-FR" smtClean="0"/>
          </a:p>
        </p:txBody>
      </p:sp>
      <p:sp>
        <p:nvSpPr>
          <p:cNvPr id="1028"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836D7773-F5B7-4677-BE1F-01FDCB38C919}" type="slidenum">
              <a:rPr lang="fr-FR" altLang="fr-FR" sz="1200" smtClean="0"/>
              <a:pPr>
                <a:lnSpc>
                  <a:spcPct val="80000"/>
                </a:lnSpc>
              </a:pPr>
              <a:t>24</a:t>
            </a:fld>
            <a:endParaRPr lang="fr-FR" altLang="fr-FR" sz="1200" smtClean="0"/>
          </a:p>
        </p:txBody>
      </p:sp>
      <p:grpSp>
        <p:nvGrpSpPr>
          <p:cNvPr id="1029" name="Groupe 5"/>
          <p:cNvGrpSpPr>
            <a:grpSpLocks/>
          </p:cNvGrpSpPr>
          <p:nvPr/>
        </p:nvGrpSpPr>
        <p:grpSpPr bwMode="auto">
          <a:xfrm>
            <a:off x="0" y="-22225"/>
            <a:ext cx="9144000" cy="1293813"/>
            <a:chOff x="3311146" y="0"/>
            <a:chExt cx="2547937" cy="1293907"/>
          </a:xfrm>
        </p:grpSpPr>
        <p:sp>
          <p:nvSpPr>
            <p:cNvPr id="7" name="Rectangle 6"/>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ZoneTexte 7"/>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ar-TN" sz="6000" dirty="0"/>
                <a:t>قرارات حماية المبلغين </a:t>
              </a:r>
              <a:endParaRPr lang="fr-FR" sz="6000" dirty="0"/>
            </a:p>
          </p:txBody>
        </p:sp>
      </p:grpSp>
      <p:graphicFrame>
        <p:nvGraphicFramePr>
          <p:cNvPr id="1026" name="Graphique 10"/>
          <p:cNvGraphicFramePr>
            <a:graphicFrameLocks/>
          </p:cNvGraphicFramePr>
          <p:nvPr/>
        </p:nvGraphicFramePr>
        <p:xfrm>
          <a:off x="2338388" y="2652713"/>
          <a:ext cx="5237162" cy="3419475"/>
        </p:xfrm>
        <a:graphic>
          <a:graphicData uri="http://schemas.openxmlformats.org/presentationml/2006/ole">
            <p:oleObj spid="_x0000_s1026" r:id="rId3" imgW="5243014" imgH="3420152" progId="Excel.Chart.8">
              <p:embed/>
            </p:oleObj>
          </a:graphicData>
        </a:graphic>
      </p:graphicFrame>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contenu 2"/>
          <p:cNvSpPr>
            <a:spLocks noGrp="1"/>
          </p:cNvSpPr>
          <p:nvPr>
            <p:ph sz="quarter" idx="1"/>
          </p:nvPr>
        </p:nvSpPr>
        <p:spPr>
          <a:xfrm>
            <a:off x="468313" y="1600200"/>
            <a:ext cx="8297862" cy="4495800"/>
          </a:xfrm>
        </p:spPr>
        <p:txBody>
          <a:bodyPr/>
          <a:lstStyle/>
          <a:p>
            <a:pPr algn="r" rtl="1" eaLnBrk="1" hangingPunct="1">
              <a:lnSpc>
                <a:spcPct val="200000"/>
              </a:lnSpc>
              <a:buFont typeface="Wingdings" pitchFamily="2" charset="2"/>
              <a:buChar char="v"/>
            </a:pPr>
            <a:r>
              <a:rPr lang="ar-TN" altLang="fr-FR" sz="2400" smtClean="0"/>
              <a:t>باشرت الهيئة منذ صدور القانون الأساسي عدد 10 لسنة 2017  بتلقي مطالب الحماية ومراسلة الجهات المعنية وذلك بغاية إشعارها بمطالب الحماية المقدمة من طرف المبلغ واتخاذ الإجراءات الضرورية  لذلك.</a:t>
            </a:r>
          </a:p>
          <a:p>
            <a:pPr algn="r" rtl="1" eaLnBrk="1" hangingPunct="1">
              <a:lnSpc>
                <a:spcPct val="200000"/>
              </a:lnSpc>
              <a:buFont typeface="Wingdings" pitchFamily="2" charset="2"/>
              <a:buChar char="v"/>
            </a:pPr>
            <a:r>
              <a:rPr lang="ar-TN" altLang="fr-FR" sz="2400" smtClean="0"/>
              <a:t>اتخذت إجراءات فورية في الملفات المستعجلة بتكليف محامين للدفاع عن طالبي الحماية سواء أمام  باحثي البداية أو مجالس التأديب أو الجهات القضائية بمختلف درجاتها .</a:t>
            </a:r>
          </a:p>
          <a:p>
            <a:pPr lvl="1" algn="just" rtl="1">
              <a:buFont typeface="Wingdings" pitchFamily="2" charset="2"/>
              <a:buChar char="v"/>
            </a:pPr>
            <a:endParaRPr lang="fr-FR" altLang="fr-FR" sz="2800" smtClean="0"/>
          </a:p>
        </p:txBody>
      </p:sp>
      <p:sp>
        <p:nvSpPr>
          <p:cNvPr id="38915"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98D40323-5F44-44E4-A8EA-942D393C2976}" type="slidenum">
              <a:rPr lang="fr-FR" altLang="fr-FR" sz="1200" smtClean="0"/>
              <a:pPr>
                <a:lnSpc>
                  <a:spcPct val="80000"/>
                </a:lnSpc>
              </a:pPr>
              <a:t>25</a:t>
            </a:fld>
            <a:endParaRPr lang="fr-FR" altLang="fr-FR" sz="1200" smtClean="0"/>
          </a:p>
        </p:txBody>
      </p:sp>
      <p:sp>
        <p:nvSpPr>
          <p:cNvPr id="38916" name="Titre 1"/>
          <p:cNvSpPr>
            <a:spLocks noGrp="1"/>
          </p:cNvSpPr>
          <p:nvPr>
            <p:ph type="title"/>
          </p:nvPr>
        </p:nvSpPr>
        <p:spPr>
          <a:xfrm>
            <a:off x="3851275" y="188913"/>
            <a:ext cx="5111750" cy="990600"/>
          </a:xfrm>
        </p:spPr>
        <p:txBody>
          <a:bodyPr/>
          <a:lstStyle/>
          <a:p>
            <a:r>
              <a:rPr lang="ar-TN" altLang="fr-FR" smtClean="0"/>
              <a:t>الانجازات                  </a:t>
            </a:r>
            <a:endParaRPr lang="fr-FR" altLang="fr-FR" smtClean="0"/>
          </a:p>
        </p:txBody>
      </p:sp>
      <p:grpSp>
        <p:nvGrpSpPr>
          <p:cNvPr id="38917" name="Groupe 5"/>
          <p:cNvGrpSpPr>
            <a:grpSpLocks/>
          </p:cNvGrpSpPr>
          <p:nvPr/>
        </p:nvGrpSpPr>
        <p:grpSpPr bwMode="auto">
          <a:xfrm>
            <a:off x="0" y="-22225"/>
            <a:ext cx="9144000" cy="1293813"/>
            <a:chOff x="3311146" y="0"/>
            <a:chExt cx="2547937" cy="1293907"/>
          </a:xfrm>
        </p:grpSpPr>
        <p:sp>
          <p:nvSpPr>
            <p:cNvPr id="8" name="Rectangle 7"/>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ZoneTexte 8"/>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4400" dirty="0"/>
                <a:t>أنواع قرارات الحماية الصادرة عن الهيئة :</a:t>
              </a:r>
            </a:p>
          </p:txBody>
        </p:sp>
      </p:gr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611188" y="115888"/>
            <a:ext cx="7797800" cy="1152525"/>
          </a:xfrm>
        </p:spPr>
        <p:txBody>
          <a:bodyPr/>
          <a:lstStyle/>
          <a:p>
            <a:pPr algn="ctr" rtl="1" eaLnBrk="1" hangingPunct="1"/>
            <a:r>
              <a:rPr lang="ar-TN" altLang="fr-FR" smtClean="0">
                <a:latin typeface="Andalus" pitchFamily="18" charset="-78"/>
                <a:cs typeface="Andalus" pitchFamily="18" charset="-78"/>
              </a:rPr>
              <a:t>انجازات الهيئة</a:t>
            </a:r>
            <a:endParaRPr lang="fr-FR" altLang="fr-FR" smtClean="0">
              <a:latin typeface="Andalus" pitchFamily="18" charset="-78"/>
              <a:cs typeface="Andalus" pitchFamily="18" charset="-78"/>
            </a:endParaRPr>
          </a:p>
        </p:txBody>
      </p:sp>
      <p:sp>
        <p:nvSpPr>
          <p:cNvPr id="3" name="Espace réservé du contenu 2"/>
          <p:cNvSpPr>
            <a:spLocks noGrp="1"/>
          </p:cNvSpPr>
          <p:nvPr>
            <p:ph sz="quarter" idx="4294967295"/>
          </p:nvPr>
        </p:nvSpPr>
        <p:spPr>
          <a:xfrm>
            <a:off x="250825" y="1844675"/>
            <a:ext cx="8353425" cy="3530600"/>
          </a:xfrm>
        </p:spPr>
        <p:txBody>
          <a:bodyPr/>
          <a:lstStyle/>
          <a:p>
            <a:pPr algn="r" rtl="1">
              <a:lnSpc>
                <a:spcPct val="200000"/>
              </a:lnSpc>
              <a:defRPr/>
            </a:pPr>
            <a:r>
              <a:rPr lang="ar-TN" sz="2800" dirty="0" smtClean="0"/>
              <a:t>توفير الإرشاد القانوني والنفسي للمبلغ </a:t>
            </a:r>
            <a:endParaRPr lang="fr-FR" sz="2800" dirty="0" smtClean="0"/>
          </a:p>
          <a:p>
            <a:pPr algn="r" rtl="1">
              <a:lnSpc>
                <a:spcPct val="200000"/>
              </a:lnSpc>
              <a:defRPr/>
            </a:pPr>
            <a:r>
              <a:rPr lang="ar-TN" sz="2800" dirty="0" smtClean="0"/>
              <a:t>إرجاع المبلغ الى سالف عمله و تسوية وضعيته المهنية</a:t>
            </a:r>
            <a:endParaRPr lang="fr-FR" sz="2800" dirty="0" smtClean="0"/>
          </a:p>
          <a:p>
            <a:pPr algn="r" rtl="1">
              <a:lnSpc>
                <a:spcPct val="200000"/>
              </a:lnSpc>
              <a:defRPr/>
            </a:pPr>
            <a:r>
              <a:rPr lang="ar-TN" sz="2800" dirty="0" smtClean="0"/>
              <a:t>توفير الحماية الأمنية بالتنسيق مع السلطات المختصة </a:t>
            </a:r>
          </a:p>
          <a:p>
            <a:pPr algn="r" rtl="1" eaLnBrk="1" hangingPunct="1">
              <a:lnSpc>
                <a:spcPct val="200000"/>
              </a:lnSpc>
              <a:defRPr/>
            </a:pPr>
            <a:r>
              <a:rPr lang="ar-TN" sz="2800" dirty="0" smtClean="0"/>
              <a:t>نقلة المبلّغ بطلب منه أو بعد موافقته من مكان عمله وفق ما تقتضيه ضرورات الحماية</a:t>
            </a:r>
            <a:endParaRPr lang="fr-FR" sz="2800" dirty="0">
              <a:cs typeface="+mj-cs"/>
            </a:endParaRPr>
          </a:p>
        </p:txBody>
      </p:sp>
      <p:sp>
        <p:nvSpPr>
          <p:cNvPr id="39940" name="Espace réservé du numéro de diapositive 4"/>
          <p:cNvSpPr>
            <a:spLocks noGrp="1"/>
          </p:cNvSpPr>
          <p:nvPr>
            <p:ph type="sldNum" sz="quarter" idx="12"/>
          </p:nvPr>
        </p:nvSpPr>
        <p:spPr bwMode="auto">
          <a:xfrm>
            <a:off x="4714875" y="5757863"/>
            <a:ext cx="681038" cy="498475"/>
          </a:xfrm>
          <a:noFill/>
          <a:ln>
            <a:miter lim="800000"/>
            <a:headEnd/>
            <a:tailEnd/>
          </a:ln>
        </p:spPr>
        <p:txBody>
          <a:bodyPr/>
          <a:lstStyle/>
          <a:p>
            <a:fld id="{EF6C7E95-77F5-417D-949B-E1596027FE2E}" type="slidenum">
              <a:rPr lang="fr-FR" altLang="fr-FR" smtClean="0">
                <a:latin typeface="Arial" charset="0"/>
              </a:rPr>
              <a:pPr/>
              <a:t>26</a:t>
            </a:fld>
            <a:endParaRPr lang="fr-FR" altLang="fr-FR" smtClean="0">
              <a:latin typeface="Arial" charset="0"/>
            </a:endParaRPr>
          </a:p>
        </p:txBody>
      </p:sp>
      <p:grpSp>
        <p:nvGrpSpPr>
          <p:cNvPr id="39941" name="Groupe 5"/>
          <p:cNvGrpSpPr>
            <a:grpSpLocks/>
          </p:cNvGrpSpPr>
          <p:nvPr/>
        </p:nvGrpSpPr>
        <p:grpSpPr bwMode="auto">
          <a:xfrm>
            <a:off x="0" y="-22225"/>
            <a:ext cx="9144000" cy="1293813"/>
            <a:chOff x="3311146" y="0"/>
            <a:chExt cx="2547937" cy="1293907"/>
          </a:xfrm>
        </p:grpSpPr>
        <p:sp>
          <p:nvSpPr>
            <p:cNvPr id="7" name="Rectangle 6"/>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ZoneTexte 7"/>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4400" dirty="0"/>
                <a:t>أنواع قرارات الحماية الصادرة عن الهيئة :</a:t>
              </a:r>
            </a:p>
          </p:txBody>
        </p:sp>
      </p:gr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0A5194D1-A149-43FA-9597-65A3F541A3F3}" type="slidenum">
              <a:rPr lang="fr-FR" altLang="fr-FR" sz="1200" smtClean="0"/>
              <a:pPr>
                <a:lnSpc>
                  <a:spcPct val="80000"/>
                </a:lnSpc>
              </a:pPr>
              <a:t>27</a:t>
            </a:fld>
            <a:endParaRPr lang="fr-FR" altLang="fr-FR" sz="1200" smtClean="0"/>
          </a:p>
        </p:txBody>
      </p:sp>
      <p:graphicFrame>
        <p:nvGraphicFramePr>
          <p:cNvPr id="2" name="Tableau 1"/>
          <p:cNvGraphicFramePr>
            <a:graphicFrameLocks noGrp="1"/>
          </p:cNvGraphicFramePr>
          <p:nvPr/>
        </p:nvGraphicFramePr>
        <p:xfrm>
          <a:off x="5292725" y="1628775"/>
          <a:ext cx="3408363" cy="5053013"/>
        </p:xfrm>
        <a:graphic>
          <a:graphicData uri="http://schemas.openxmlformats.org/drawingml/2006/table">
            <a:tbl>
              <a:tblPr/>
              <a:tblGrid>
                <a:gridCol w="3408363"/>
              </a:tblGrid>
              <a:tr h="944563">
                <a:tc>
                  <a:txBody>
                    <a:body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ar-TN" sz="2400" b="1" i="0" u="none" strike="noStrike" cap="none" normalizeH="0" baseline="0" smtClean="0">
                          <a:ln>
                            <a:noFill/>
                          </a:ln>
                          <a:solidFill>
                            <a:schemeClr val="bg1"/>
                          </a:solidFill>
                          <a:effectLst/>
                          <a:latin typeface="Arial" charset="0"/>
                          <a:cs typeface="Calibri" pitchFamily="34" charset="0"/>
                        </a:rPr>
                        <a:t>الادارات التي فعلت قرارات الحماية</a:t>
                      </a:r>
                      <a:endParaRPr kumimoji="0" lang="fr-FR" sz="2400" b="1" i="0" u="none" strike="noStrike" cap="none" normalizeH="0" baseline="0" smtClean="0">
                        <a:ln>
                          <a:noFill/>
                        </a:ln>
                        <a:solidFill>
                          <a:schemeClr val="bg1"/>
                        </a:solidFill>
                        <a:effectLst/>
                        <a:latin typeface="Arial" charset="0"/>
                        <a:cs typeface="Calibri" pitchFamily="34" charset="0"/>
                      </a:endParaRPr>
                    </a:p>
                  </a:txBody>
                  <a:tcPr marL="68580" marR="68580" marT="0" marB="0" horzOverflow="overflow">
                    <a:lnL w="10000" cap="flat" cmpd="sng" algn="ctr">
                      <a:solidFill>
                        <a:schemeClr val="accent2"/>
                      </a:solidFill>
                      <a:prstDash val="solid"/>
                      <a:round/>
                      <a:headEnd type="none" w="med" len="med"/>
                      <a:tailEnd type="none" w="med" len="med"/>
                    </a:lnL>
                    <a:lnR w="10000" cap="flat" cmpd="sng" algn="ctr">
                      <a:solidFill>
                        <a:schemeClr val="accent2"/>
                      </a:solidFill>
                      <a:prstDash val="solid"/>
                      <a:round/>
                      <a:headEnd type="none" w="med" len="med"/>
                      <a:tailEnd type="none" w="med" len="med"/>
                    </a:lnR>
                    <a:lnT w="10000" cap="flat" cmpd="sng" algn="ctr">
                      <a:solidFill>
                        <a:schemeClr val="accent2"/>
                      </a:solidFill>
                      <a:prstDash val="solid"/>
                      <a:round/>
                      <a:headEnd type="none" w="med" len="med"/>
                      <a:tailEnd type="none" w="med" len="med"/>
                    </a:lnT>
                    <a:lnB w="100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987425">
                <a:tc>
                  <a:txBody>
                    <a:bodyPr/>
                    <a:lstStyle/>
                    <a:p>
                      <a:pPr marL="0" marR="0" lvl="0" indent="0" algn="just" defTabSz="914400" rtl="1" eaLnBrk="1" fontAlgn="base" latinLnBrk="0" hangingPunct="1">
                        <a:lnSpc>
                          <a:spcPct val="107000"/>
                        </a:lnSpc>
                        <a:spcBef>
                          <a:spcPct val="0"/>
                        </a:spcBef>
                        <a:spcAft>
                          <a:spcPct val="0"/>
                        </a:spcAft>
                        <a:buClrTx/>
                        <a:buSzTx/>
                        <a:buFontTx/>
                        <a:buNone/>
                        <a:tabLst/>
                      </a:pPr>
                      <a:r>
                        <a:rPr kumimoji="0" lang="ar-TN" sz="2000" b="1" i="0" u="none" strike="noStrike" cap="none" normalizeH="0" baseline="0" smtClean="0">
                          <a:ln>
                            <a:noFill/>
                          </a:ln>
                          <a:solidFill>
                            <a:schemeClr val="tx1"/>
                          </a:solidFill>
                          <a:effectLst/>
                          <a:latin typeface="Arial" charset="0"/>
                          <a:cs typeface="Calibri" pitchFamily="34" charset="0"/>
                        </a:rPr>
                        <a:t>ديوان البحرية التجارية والموانئ  /وزارة النقل</a:t>
                      </a:r>
                      <a:endParaRPr kumimoji="0" lang="fr-FR" sz="2000" b="0" i="0" u="none" strike="noStrike" cap="none" normalizeH="0" baseline="0" smtClean="0">
                        <a:ln>
                          <a:noFill/>
                        </a:ln>
                        <a:solidFill>
                          <a:schemeClr val="tx1"/>
                        </a:solidFill>
                        <a:effectLst/>
                        <a:latin typeface="Arial" charset="0"/>
                        <a:cs typeface="Calibri" pitchFamily="34" charset="0"/>
                      </a:endParaRPr>
                    </a:p>
                  </a:txBody>
                  <a:tcPr marL="68580" marR="68580" marT="0" marB="0" horzOverflow="overflow">
                    <a:lnL w="10000" cap="flat" cmpd="sng" algn="ctr">
                      <a:solidFill>
                        <a:schemeClr val="accent2"/>
                      </a:solidFill>
                      <a:prstDash val="solid"/>
                      <a:round/>
                      <a:headEnd type="none" w="med" len="med"/>
                      <a:tailEnd type="none" w="med" len="med"/>
                    </a:lnL>
                    <a:lnR w="10000" cap="flat" cmpd="sng" algn="ctr">
                      <a:solidFill>
                        <a:schemeClr val="accent2"/>
                      </a:solidFill>
                      <a:prstDash val="solid"/>
                      <a:round/>
                      <a:headEnd type="none" w="med" len="med"/>
                      <a:tailEnd type="none" w="med" len="med"/>
                    </a:lnR>
                    <a:lnT w="10000" cap="flat" cmpd="sng" algn="ctr">
                      <a:solidFill>
                        <a:schemeClr val="accent2"/>
                      </a:solidFill>
                      <a:prstDash val="solid"/>
                      <a:round/>
                      <a:headEnd type="none" w="med" len="med"/>
                      <a:tailEnd type="none" w="med" len="med"/>
                    </a:lnT>
                    <a:lnB w="10000" cap="flat" cmpd="sng" algn="ctr">
                      <a:solidFill>
                        <a:schemeClr val="accent2"/>
                      </a:solidFill>
                      <a:prstDash val="solid"/>
                      <a:round/>
                      <a:headEnd type="none" w="med" len="med"/>
                      <a:tailEnd type="none" w="med" len="med"/>
                    </a:lnB>
                    <a:lnTlToBr>
                      <a:noFill/>
                    </a:lnTlToBr>
                    <a:lnBlToTr>
                      <a:noFill/>
                    </a:lnBlToTr>
                    <a:noFill/>
                  </a:tcPr>
                </a:tc>
              </a:tr>
              <a:tr h="987425">
                <a:tc>
                  <a:txBody>
                    <a:bodyPr/>
                    <a:lstStyle/>
                    <a:p>
                      <a:pPr marL="0" marR="0" lvl="0" indent="0" algn="just" defTabSz="914400" rtl="1" eaLnBrk="1" fontAlgn="base" latinLnBrk="0" hangingPunct="1">
                        <a:lnSpc>
                          <a:spcPct val="107000"/>
                        </a:lnSpc>
                        <a:spcBef>
                          <a:spcPct val="0"/>
                        </a:spcBef>
                        <a:spcAft>
                          <a:spcPct val="0"/>
                        </a:spcAft>
                        <a:buClrTx/>
                        <a:buSzTx/>
                        <a:buFontTx/>
                        <a:buNone/>
                        <a:tabLst/>
                      </a:pPr>
                      <a:r>
                        <a:rPr kumimoji="0" lang="ar-TN" sz="2000" b="1" i="0" u="none" strike="noStrike" cap="none" normalizeH="0" baseline="0" smtClean="0">
                          <a:ln>
                            <a:noFill/>
                          </a:ln>
                          <a:solidFill>
                            <a:schemeClr val="tx1"/>
                          </a:solidFill>
                          <a:effectLst/>
                          <a:latin typeface="Arial" charset="0"/>
                          <a:cs typeface="Calibri" pitchFamily="34" charset="0"/>
                        </a:rPr>
                        <a:t>وزارة الصحة /وزارة الفلاحة والموارد المائية والصيد البحري</a:t>
                      </a:r>
                      <a:endParaRPr kumimoji="0" lang="fr-FR" sz="2000" b="0" i="0" u="none" strike="noStrike" cap="none" normalizeH="0" baseline="0" smtClean="0">
                        <a:ln>
                          <a:noFill/>
                        </a:ln>
                        <a:solidFill>
                          <a:schemeClr val="tx1"/>
                        </a:solidFill>
                        <a:effectLst/>
                        <a:latin typeface="Arial" charset="0"/>
                        <a:cs typeface="Calibri" pitchFamily="34" charset="0"/>
                      </a:endParaRPr>
                    </a:p>
                  </a:txBody>
                  <a:tcPr marL="68580" marR="68580" marT="0" marB="0" horzOverflow="overflow">
                    <a:lnL w="10000" cap="flat" cmpd="sng" algn="ctr">
                      <a:solidFill>
                        <a:schemeClr val="accent2"/>
                      </a:solidFill>
                      <a:prstDash val="solid"/>
                      <a:round/>
                      <a:headEnd type="none" w="med" len="med"/>
                      <a:tailEnd type="none" w="med" len="med"/>
                    </a:lnL>
                    <a:lnR w="10000" cap="flat" cmpd="sng" algn="ctr">
                      <a:solidFill>
                        <a:schemeClr val="accent2"/>
                      </a:solidFill>
                      <a:prstDash val="solid"/>
                      <a:round/>
                      <a:headEnd type="none" w="med" len="med"/>
                      <a:tailEnd type="none" w="med" len="med"/>
                    </a:lnR>
                    <a:lnT w="10000" cap="flat" cmpd="sng" algn="ctr">
                      <a:solidFill>
                        <a:schemeClr val="accent2"/>
                      </a:solidFill>
                      <a:prstDash val="solid"/>
                      <a:round/>
                      <a:headEnd type="none" w="med" len="med"/>
                      <a:tailEnd type="none" w="med" len="med"/>
                    </a:lnT>
                    <a:lnB w="10000" cap="flat" cmpd="sng" algn="ctr">
                      <a:solidFill>
                        <a:schemeClr val="accent2"/>
                      </a:solidFill>
                      <a:prstDash val="solid"/>
                      <a:round/>
                      <a:headEnd type="none" w="med" len="med"/>
                      <a:tailEnd type="none" w="med" len="med"/>
                    </a:lnB>
                    <a:lnTlToBr>
                      <a:noFill/>
                    </a:lnTlToBr>
                    <a:lnBlToTr>
                      <a:noFill/>
                    </a:lnBlToTr>
                    <a:noFill/>
                  </a:tcPr>
                </a:tc>
              </a:tr>
              <a:tr h="987425">
                <a:tc>
                  <a:txBody>
                    <a:bodyPr/>
                    <a:lstStyle/>
                    <a:p>
                      <a:pPr marL="0" marR="0" lvl="0" indent="0" algn="just" defTabSz="914400" rtl="1" eaLnBrk="1" fontAlgn="base" latinLnBrk="0" hangingPunct="1">
                        <a:lnSpc>
                          <a:spcPct val="107000"/>
                        </a:lnSpc>
                        <a:spcBef>
                          <a:spcPct val="0"/>
                        </a:spcBef>
                        <a:spcAft>
                          <a:spcPct val="0"/>
                        </a:spcAft>
                        <a:buClrTx/>
                        <a:buSzTx/>
                        <a:buFontTx/>
                        <a:buNone/>
                        <a:tabLst/>
                      </a:pPr>
                      <a:r>
                        <a:rPr kumimoji="0" lang="ar-TN" sz="2000" b="1" i="0" u="none" strike="noStrike" cap="none" normalizeH="0" baseline="0" smtClean="0">
                          <a:ln>
                            <a:noFill/>
                          </a:ln>
                          <a:solidFill>
                            <a:schemeClr val="tx1"/>
                          </a:solidFill>
                          <a:effectLst/>
                          <a:latin typeface="Arial" charset="0"/>
                          <a:cs typeface="Calibri" pitchFamily="34" charset="0"/>
                        </a:rPr>
                        <a:t>الشركة الوطنية للسكك الحديدية /وزارة النقل</a:t>
                      </a:r>
                      <a:endParaRPr kumimoji="0" lang="fr-FR" sz="2000" b="0" i="0" u="none" strike="noStrike" cap="none" normalizeH="0" baseline="0" smtClean="0">
                        <a:ln>
                          <a:noFill/>
                        </a:ln>
                        <a:solidFill>
                          <a:schemeClr val="tx1"/>
                        </a:solidFill>
                        <a:effectLst/>
                        <a:latin typeface="Arial" charset="0"/>
                        <a:cs typeface="Calibri" pitchFamily="34" charset="0"/>
                      </a:endParaRPr>
                    </a:p>
                  </a:txBody>
                  <a:tcPr marL="68580" marR="68580" marT="0" marB="0" horzOverflow="overflow">
                    <a:lnL w="10000" cap="flat" cmpd="sng" algn="ctr">
                      <a:solidFill>
                        <a:schemeClr val="accent2"/>
                      </a:solidFill>
                      <a:prstDash val="solid"/>
                      <a:round/>
                      <a:headEnd type="none" w="med" len="med"/>
                      <a:tailEnd type="none" w="med" len="med"/>
                    </a:lnL>
                    <a:lnR w="10000" cap="flat" cmpd="sng" algn="ctr">
                      <a:solidFill>
                        <a:schemeClr val="accent2"/>
                      </a:solidFill>
                      <a:prstDash val="solid"/>
                      <a:round/>
                      <a:headEnd type="none" w="med" len="med"/>
                      <a:tailEnd type="none" w="med" len="med"/>
                    </a:lnR>
                    <a:lnT w="10000" cap="flat" cmpd="sng" algn="ctr">
                      <a:solidFill>
                        <a:schemeClr val="accent2"/>
                      </a:solidFill>
                      <a:prstDash val="solid"/>
                      <a:round/>
                      <a:headEnd type="none" w="med" len="med"/>
                      <a:tailEnd type="none" w="med" len="med"/>
                    </a:lnT>
                    <a:lnB w="10000" cap="flat" cmpd="sng" algn="ctr">
                      <a:solidFill>
                        <a:schemeClr val="accent2"/>
                      </a:solidFill>
                      <a:prstDash val="solid"/>
                      <a:round/>
                      <a:headEnd type="none" w="med" len="med"/>
                      <a:tailEnd type="none" w="med" len="med"/>
                    </a:lnB>
                    <a:lnTlToBr>
                      <a:noFill/>
                    </a:lnTlToBr>
                    <a:lnBlToTr>
                      <a:noFill/>
                    </a:lnBlToTr>
                    <a:noFill/>
                  </a:tcPr>
                </a:tc>
              </a:tr>
              <a:tr h="573088">
                <a:tc>
                  <a:txBody>
                    <a:bodyPr/>
                    <a:lstStyle/>
                    <a:p>
                      <a:pPr marL="0" marR="0" lvl="0" indent="0" algn="just" defTabSz="914400" rtl="1" eaLnBrk="1" fontAlgn="base" latinLnBrk="0" hangingPunct="1">
                        <a:lnSpc>
                          <a:spcPct val="107000"/>
                        </a:lnSpc>
                        <a:spcBef>
                          <a:spcPct val="0"/>
                        </a:spcBef>
                        <a:spcAft>
                          <a:spcPct val="0"/>
                        </a:spcAft>
                        <a:buClrTx/>
                        <a:buSzTx/>
                        <a:buFontTx/>
                        <a:buNone/>
                        <a:tabLst/>
                      </a:pPr>
                      <a:r>
                        <a:rPr kumimoji="0" lang="ar-TN" sz="2000" b="1" i="0" u="none" strike="noStrike" cap="none" normalizeH="0" baseline="0" smtClean="0">
                          <a:ln>
                            <a:noFill/>
                          </a:ln>
                          <a:solidFill>
                            <a:schemeClr val="tx1"/>
                          </a:solidFill>
                          <a:effectLst/>
                          <a:latin typeface="Arial" charset="0"/>
                          <a:cs typeface="Calibri" pitchFamily="34" charset="0"/>
                        </a:rPr>
                        <a:t>الهيئة العامة للتامين/وزارة المالية</a:t>
                      </a:r>
                      <a:endParaRPr kumimoji="0" lang="fr-FR" sz="2000" b="0" i="0" u="none" strike="noStrike" cap="none" normalizeH="0" baseline="0" smtClean="0">
                        <a:ln>
                          <a:noFill/>
                        </a:ln>
                        <a:solidFill>
                          <a:schemeClr val="tx1"/>
                        </a:solidFill>
                        <a:effectLst/>
                        <a:latin typeface="Arial" charset="0"/>
                        <a:cs typeface="Calibri" pitchFamily="34" charset="0"/>
                      </a:endParaRPr>
                    </a:p>
                  </a:txBody>
                  <a:tcPr marL="68580" marR="68580" marT="0" marB="0" horzOverflow="overflow">
                    <a:lnL w="10000" cap="flat" cmpd="sng" algn="ctr">
                      <a:solidFill>
                        <a:schemeClr val="accent2"/>
                      </a:solidFill>
                      <a:prstDash val="solid"/>
                      <a:round/>
                      <a:headEnd type="none" w="med" len="med"/>
                      <a:tailEnd type="none" w="med" len="med"/>
                    </a:lnL>
                    <a:lnR w="10000" cap="flat" cmpd="sng" algn="ctr">
                      <a:solidFill>
                        <a:schemeClr val="accent2"/>
                      </a:solidFill>
                      <a:prstDash val="solid"/>
                      <a:round/>
                      <a:headEnd type="none" w="med" len="med"/>
                      <a:tailEnd type="none" w="med" len="med"/>
                    </a:lnR>
                    <a:lnT w="10000" cap="flat" cmpd="sng" algn="ctr">
                      <a:solidFill>
                        <a:schemeClr val="accent2"/>
                      </a:solidFill>
                      <a:prstDash val="solid"/>
                      <a:round/>
                      <a:headEnd type="none" w="med" len="med"/>
                      <a:tailEnd type="none" w="med" len="med"/>
                    </a:lnT>
                    <a:lnB w="10000" cap="flat" cmpd="sng" algn="ctr">
                      <a:solidFill>
                        <a:schemeClr val="accent2"/>
                      </a:solidFill>
                      <a:prstDash val="solid"/>
                      <a:round/>
                      <a:headEnd type="none" w="med" len="med"/>
                      <a:tailEnd type="none" w="med" len="med"/>
                    </a:lnB>
                    <a:lnTlToBr>
                      <a:noFill/>
                    </a:lnTlToBr>
                    <a:lnBlToTr>
                      <a:noFill/>
                    </a:lnBlToTr>
                    <a:noFill/>
                  </a:tcPr>
                </a:tc>
              </a:tr>
              <a:tr h="573088">
                <a:tc>
                  <a:txBody>
                    <a:bodyPr/>
                    <a:lstStyle/>
                    <a:p>
                      <a:pPr marL="0" marR="0" lvl="0" indent="0" algn="just" defTabSz="914400" rtl="1" eaLnBrk="1" fontAlgn="base" latinLnBrk="0" hangingPunct="1">
                        <a:lnSpc>
                          <a:spcPct val="107000"/>
                        </a:lnSpc>
                        <a:spcBef>
                          <a:spcPct val="0"/>
                        </a:spcBef>
                        <a:spcAft>
                          <a:spcPct val="0"/>
                        </a:spcAft>
                        <a:buClrTx/>
                        <a:buSzTx/>
                        <a:buFontTx/>
                        <a:buNone/>
                        <a:tabLst/>
                      </a:pPr>
                      <a:r>
                        <a:rPr kumimoji="0" lang="ar-TN" sz="2000" b="1" i="0" u="none" strike="noStrike" cap="none" normalizeH="0" baseline="0" smtClean="0">
                          <a:ln>
                            <a:noFill/>
                          </a:ln>
                          <a:solidFill>
                            <a:schemeClr val="tx1"/>
                          </a:solidFill>
                          <a:effectLst/>
                          <a:latin typeface="Arial" charset="0"/>
                          <a:cs typeface="Calibri" pitchFamily="34" charset="0"/>
                        </a:rPr>
                        <a:t>المجموع</a:t>
                      </a:r>
                      <a:r>
                        <a:rPr kumimoji="0" lang="fr-FR" sz="2000" b="1" i="0" u="none" strike="noStrike" cap="none" normalizeH="0" baseline="0" smtClean="0">
                          <a:ln>
                            <a:noFill/>
                          </a:ln>
                          <a:solidFill>
                            <a:schemeClr val="tx1"/>
                          </a:solidFill>
                          <a:effectLst/>
                          <a:latin typeface="Arial" charset="0"/>
                          <a:cs typeface="Calibri" pitchFamily="34" charset="0"/>
                        </a:rPr>
                        <a:t>     </a:t>
                      </a:r>
                      <a:r>
                        <a:rPr kumimoji="0" lang="fr-FR" sz="3200" b="1" i="0" u="none" strike="noStrike" cap="none" normalizeH="0" baseline="0" smtClean="0">
                          <a:ln>
                            <a:noFill/>
                          </a:ln>
                          <a:solidFill>
                            <a:schemeClr val="tx1"/>
                          </a:solidFill>
                          <a:effectLst/>
                          <a:latin typeface="Arial" charset="0"/>
                          <a:cs typeface="Calibri" pitchFamily="34" charset="0"/>
                        </a:rPr>
                        <a:t>8</a:t>
                      </a:r>
                      <a:r>
                        <a:rPr kumimoji="0" lang="fr-FR" sz="2000" b="1" i="0" u="none" strike="noStrike" cap="none" normalizeH="0" baseline="0" smtClean="0">
                          <a:ln>
                            <a:noFill/>
                          </a:ln>
                          <a:solidFill>
                            <a:schemeClr val="tx1"/>
                          </a:solidFill>
                          <a:effectLst/>
                          <a:latin typeface="Arial" charset="0"/>
                          <a:cs typeface="Calibri" pitchFamily="34" charset="0"/>
                        </a:rPr>
                        <a:t>     </a:t>
                      </a:r>
                      <a:endParaRPr kumimoji="0" lang="fr-FR" sz="2000" b="0" i="0" u="none" strike="noStrike" cap="none" normalizeH="0" baseline="0" smtClean="0">
                        <a:ln>
                          <a:noFill/>
                        </a:ln>
                        <a:solidFill>
                          <a:schemeClr val="tx1"/>
                        </a:solidFill>
                        <a:effectLst/>
                        <a:latin typeface="Arial" charset="0"/>
                        <a:cs typeface="Calibri" pitchFamily="34" charset="0"/>
                      </a:endParaRPr>
                    </a:p>
                  </a:txBody>
                  <a:tcPr marL="68580" marR="68580" marT="0" marB="0" horzOverflow="overflow">
                    <a:lnL w="10000" cap="flat" cmpd="sng" algn="ctr">
                      <a:solidFill>
                        <a:schemeClr val="accent2"/>
                      </a:solidFill>
                      <a:prstDash val="solid"/>
                      <a:round/>
                      <a:headEnd type="none" w="med" len="med"/>
                      <a:tailEnd type="none" w="med" len="med"/>
                    </a:lnL>
                    <a:lnR w="10000" cap="flat" cmpd="sng" algn="ctr">
                      <a:solidFill>
                        <a:schemeClr val="accent2"/>
                      </a:solidFill>
                      <a:prstDash val="solid"/>
                      <a:round/>
                      <a:headEnd type="none" w="med" len="med"/>
                      <a:tailEnd type="none" w="med" len="med"/>
                    </a:lnR>
                    <a:lnT w="10000" cap="flat" cmpd="sng" algn="ctr">
                      <a:solidFill>
                        <a:schemeClr val="accent2"/>
                      </a:solidFill>
                      <a:prstDash val="solid"/>
                      <a:round/>
                      <a:headEnd type="none" w="med" len="med"/>
                      <a:tailEnd type="none" w="med" len="med"/>
                    </a:lnT>
                    <a:lnB w="100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40979" name="Rectangle 3"/>
          <p:cNvSpPr>
            <a:spLocks noChangeArrowheads="1"/>
          </p:cNvSpPr>
          <p:nvPr/>
        </p:nvSpPr>
        <p:spPr bwMode="auto">
          <a:xfrm>
            <a:off x="-3222625" y="2703513"/>
            <a:ext cx="4572000" cy="369887"/>
          </a:xfrm>
          <a:prstGeom prst="rect">
            <a:avLst/>
          </a:prstGeom>
          <a:noFill/>
          <a:ln w="9525">
            <a:noFill/>
            <a:miter lim="800000"/>
            <a:headEnd/>
            <a:tailEnd/>
          </a:ln>
        </p:spPr>
        <p:txBody>
          <a:bodyPr>
            <a:spAutoFit/>
          </a:bodyPr>
          <a:lstStyle/>
          <a:p>
            <a:pPr algn="r" rtl="1"/>
            <a:r>
              <a:rPr lang="ar-TN" altLang="fr-FR" b="1"/>
              <a:t>	</a:t>
            </a:r>
            <a:endParaRPr lang="fr-FR" altLang="fr-FR"/>
          </a:p>
        </p:txBody>
      </p:sp>
      <p:graphicFrame>
        <p:nvGraphicFramePr>
          <p:cNvPr id="5" name="Tableau 4"/>
          <p:cNvGraphicFramePr>
            <a:graphicFrameLocks noGrp="1"/>
          </p:cNvGraphicFramePr>
          <p:nvPr/>
        </p:nvGraphicFramePr>
        <p:xfrm>
          <a:off x="611188" y="1628775"/>
          <a:ext cx="3887787" cy="5230813"/>
        </p:xfrm>
        <a:graphic>
          <a:graphicData uri="http://schemas.openxmlformats.org/drawingml/2006/table">
            <a:tbl>
              <a:tblPr firstRow="1" bandRow="1">
                <a:tableStyleId>{912C8C85-51F0-491E-9774-3900AFEF0FD7}</a:tableStyleId>
              </a:tblPr>
              <a:tblGrid>
                <a:gridCol w="3888432">
                  <a:extLst>
                    <a:ext uri="{9D8B030D-6E8A-4147-A177-3AD203B41FA5}"/>
                  </a:extLst>
                </a:gridCol>
              </a:tblGrid>
              <a:tr h="875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ar-TN" sz="2400" kern="1200" dirty="0" smtClean="0"/>
                        <a:t>الادارات التي لم تفعل بعد القرارات</a:t>
                      </a:r>
                      <a:r>
                        <a:rPr lang="ar-TN" altLang="fr-FR" sz="2800" dirty="0" smtClean="0"/>
                        <a:t> </a:t>
                      </a:r>
                      <a:endParaRPr lang="fr-FR" altLang="fr-FR" sz="2800" dirty="0" smtClean="0"/>
                    </a:p>
                  </a:txBody>
                  <a:tcPr marL="91452" marR="91452"/>
                </a:tc>
                <a:extLst>
                  <a:ext uri="{0D108BD9-81ED-4DB2-BD59-A6C34878D82A}"/>
                </a:extLst>
              </a:tr>
              <a:tr h="5420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ar-TN" altLang="fr-FR" sz="2400" kern="1200" dirty="0" smtClean="0"/>
                        <a:t>وزارة الصحة </a:t>
                      </a:r>
                      <a:endParaRPr kumimoji="0" lang="fr-FR" altLang="fr-FR" sz="2400" kern="1200" dirty="0" smtClean="0">
                        <a:solidFill>
                          <a:schemeClr val="dk1"/>
                        </a:solidFill>
                        <a:latin typeface="+mn-lt"/>
                        <a:ea typeface="+mn-ea"/>
                        <a:cs typeface="+mn-cs"/>
                      </a:endParaRPr>
                    </a:p>
                  </a:txBody>
                  <a:tcPr marL="91452" marR="91452"/>
                </a:tc>
                <a:extLst>
                  <a:ext uri="{0D108BD9-81ED-4DB2-BD59-A6C34878D82A}"/>
                </a:extLst>
              </a:tr>
              <a:tr h="82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ar-TN" altLang="fr-FR" sz="2400" kern="1200" dirty="0" smtClean="0"/>
                        <a:t>وزارة التعليم العالي و البحث العلمي</a:t>
                      </a:r>
                      <a:endParaRPr kumimoji="0" lang="fr-FR" altLang="fr-FR" sz="2400" kern="1200" dirty="0" smtClean="0">
                        <a:solidFill>
                          <a:schemeClr val="dk1"/>
                        </a:solidFill>
                        <a:latin typeface="+mn-lt"/>
                        <a:ea typeface="+mn-ea"/>
                        <a:cs typeface="+mn-cs"/>
                      </a:endParaRPr>
                    </a:p>
                  </a:txBody>
                  <a:tcPr marL="91452" marR="91452"/>
                </a:tc>
                <a:extLst>
                  <a:ext uri="{0D108BD9-81ED-4DB2-BD59-A6C34878D82A}"/>
                </a:extLst>
              </a:tr>
              <a:tr h="82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ar-TN" altLang="fr-FR" sz="2400" kern="1200" dirty="0" smtClean="0"/>
                        <a:t>وزارة  التنمية </a:t>
                      </a:r>
                      <a:r>
                        <a:rPr kumimoji="0" lang="ar-TN" altLang="fr-FR" sz="2400" kern="1200" dirty="0" err="1" smtClean="0"/>
                        <a:t>والإستثمار</a:t>
                      </a:r>
                      <a:r>
                        <a:rPr kumimoji="0" lang="ar-TN" altLang="fr-FR" sz="2400" kern="1200" dirty="0" smtClean="0"/>
                        <a:t> و التعاون الدولي</a:t>
                      </a:r>
                      <a:endParaRPr kumimoji="0" lang="fr-FR" altLang="fr-FR" sz="2400" kern="1200" dirty="0" smtClean="0">
                        <a:solidFill>
                          <a:schemeClr val="dk1"/>
                        </a:solidFill>
                        <a:latin typeface="+mn-lt"/>
                        <a:ea typeface="+mn-ea"/>
                        <a:cs typeface="+mn-cs"/>
                      </a:endParaRPr>
                    </a:p>
                  </a:txBody>
                  <a:tcPr marL="91452" marR="91452"/>
                </a:tc>
                <a:extLst>
                  <a:ext uri="{0D108BD9-81ED-4DB2-BD59-A6C34878D82A}"/>
                </a:extLst>
              </a:tr>
              <a:tr h="5420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ar-TN" altLang="fr-FR" sz="2400" kern="1200" dirty="0" smtClean="0"/>
                        <a:t>وزارة المالية </a:t>
                      </a:r>
                      <a:endParaRPr kumimoji="0" lang="fr-FR" altLang="fr-FR" sz="2400" kern="1200" dirty="0" smtClean="0">
                        <a:solidFill>
                          <a:schemeClr val="dk1"/>
                        </a:solidFill>
                        <a:latin typeface="+mn-lt"/>
                        <a:ea typeface="+mn-ea"/>
                        <a:cs typeface="+mn-cs"/>
                      </a:endParaRPr>
                    </a:p>
                  </a:txBody>
                  <a:tcPr marL="91452" marR="91452"/>
                </a:tc>
                <a:extLst>
                  <a:ext uri="{0D108BD9-81ED-4DB2-BD59-A6C34878D82A}"/>
                </a:extLst>
              </a:tr>
              <a:tr h="5420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ar-TN" altLang="fr-FR" sz="2400" kern="1200" dirty="0" smtClean="0"/>
                        <a:t>وزارة التربية</a:t>
                      </a:r>
                      <a:endParaRPr kumimoji="0" lang="fr-FR" altLang="fr-FR" sz="2400" kern="1200" dirty="0" smtClean="0">
                        <a:solidFill>
                          <a:schemeClr val="dk1"/>
                        </a:solidFill>
                        <a:latin typeface="+mn-lt"/>
                        <a:ea typeface="+mn-ea"/>
                        <a:cs typeface="+mn-cs"/>
                      </a:endParaRPr>
                    </a:p>
                  </a:txBody>
                  <a:tcPr marL="91452" marR="91452"/>
                </a:tc>
                <a:extLst>
                  <a:ext uri="{0D108BD9-81ED-4DB2-BD59-A6C34878D82A}"/>
                </a:extLst>
              </a:tr>
              <a:tr h="542028">
                <a:tc>
                  <a:txBody>
                    <a:bodyPr/>
                    <a:lstStyle/>
                    <a:p>
                      <a:pPr algn="r"/>
                      <a:r>
                        <a:rPr kumimoji="0" lang="ar-TN" altLang="fr-FR" sz="2400" kern="1200" dirty="0" smtClean="0"/>
                        <a:t>وزارة الداخلية</a:t>
                      </a:r>
                      <a:endParaRPr kumimoji="0" lang="fr-FR" sz="2400" kern="1200" dirty="0">
                        <a:solidFill>
                          <a:schemeClr val="dk1"/>
                        </a:solidFill>
                        <a:latin typeface="+mn-lt"/>
                        <a:ea typeface="+mn-ea"/>
                        <a:cs typeface="+mn-cs"/>
                      </a:endParaRPr>
                    </a:p>
                  </a:txBody>
                  <a:tcPr marL="91452" marR="91452"/>
                </a:tc>
                <a:extLst>
                  <a:ext uri="{0D108BD9-81ED-4DB2-BD59-A6C34878D82A}"/>
                </a:extLst>
              </a:tr>
              <a:tr h="5420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ar-TN" altLang="fr-FR" sz="2400" kern="1200" dirty="0" smtClean="0"/>
                        <a:t>شركة خاصة</a:t>
                      </a:r>
                      <a:endParaRPr kumimoji="0" lang="fr-FR" altLang="fr-FR" sz="2400" kern="1200" dirty="0" smtClean="0">
                        <a:solidFill>
                          <a:schemeClr val="dk1"/>
                        </a:solidFill>
                        <a:latin typeface="+mn-lt"/>
                        <a:ea typeface="+mn-ea"/>
                        <a:cs typeface="+mn-cs"/>
                      </a:endParaRPr>
                    </a:p>
                  </a:txBody>
                  <a:tcPr marL="91452" marR="91452"/>
                </a:tc>
                <a:extLst>
                  <a:ext uri="{0D108BD9-81ED-4DB2-BD59-A6C34878D82A}"/>
                </a:extLst>
              </a:tr>
            </a:tbl>
          </a:graphicData>
        </a:graphic>
      </p:graphicFrame>
      <p:sp>
        <p:nvSpPr>
          <p:cNvPr id="41000" name="Titre 6"/>
          <p:cNvSpPr>
            <a:spLocks noGrp="1"/>
          </p:cNvSpPr>
          <p:nvPr>
            <p:ph type="title"/>
          </p:nvPr>
        </p:nvSpPr>
        <p:spPr>
          <a:xfrm>
            <a:off x="3851275" y="188913"/>
            <a:ext cx="5111750" cy="990600"/>
          </a:xfrm>
        </p:spPr>
        <p:txBody>
          <a:bodyPr/>
          <a:lstStyle/>
          <a:p>
            <a:pPr rtl="1"/>
            <a:r>
              <a:rPr lang="ar-TN" altLang="fr-FR" b="1" smtClean="0">
                <a:solidFill>
                  <a:schemeClr val="accent2"/>
                </a:solidFill>
              </a:rPr>
              <a:t>تنفيذ قرارات الحماية :</a:t>
            </a:r>
            <a:endParaRPr lang="fr-FR" altLang="fr-FR" smtClean="0"/>
          </a:p>
        </p:txBody>
      </p:sp>
      <p:grpSp>
        <p:nvGrpSpPr>
          <p:cNvPr id="41001" name="Groupe 10"/>
          <p:cNvGrpSpPr>
            <a:grpSpLocks/>
          </p:cNvGrpSpPr>
          <p:nvPr/>
        </p:nvGrpSpPr>
        <p:grpSpPr bwMode="auto">
          <a:xfrm>
            <a:off x="0" y="-22225"/>
            <a:ext cx="9144000" cy="1293813"/>
            <a:chOff x="3311146" y="0"/>
            <a:chExt cx="2547937" cy="1293907"/>
          </a:xfrm>
        </p:grpSpPr>
        <p:sp>
          <p:nvSpPr>
            <p:cNvPr id="12" name="Rectangle 11"/>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ZoneTexte 12"/>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defRPr/>
              </a:pPr>
              <a:r>
                <a:rPr lang="ar-TN" altLang="fr-FR" sz="4400" dirty="0"/>
                <a:t>تنفيذ قرارات الحماية</a:t>
              </a:r>
            </a:p>
          </p:txBody>
        </p:sp>
      </p:grpSp>
    </p:spTree>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987" name="Espace réservé du contenu 2"/>
          <p:cNvSpPr>
            <a:spLocks noGrp="1"/>
          </p:cNvSpPr>
          <p:nvPr>
            <p:ph sz="quarter" idx="1"/>
          </p:nvPr>
        </p:nvSpPr>
        <p:spPr>
          <a:xfrm>
            <a:off x="0" y="0"/>
            <a:ext cx="9144000" cy="6858000"/>
          </a:xfrm>
        </p:spPr>
        <p:txBody>
          <a:bodyPr anchor="ctr"/>
          <a:lstStyle/>
          <a:p>
            <a:pPr marL="0" indent="0" algn="ctr">
              <a:buFont typeface="Wingdings" pitchFamily="2" charset="2"/>
              <a:buNone/>
            </a:pPr>
            <a:r>
              <a:rPr lang="ar-TN" altLang="fr-FR" sz="23900" smtClean="0">
                <a:solidFill>
                  <a:schemeClr val="bg1"/>
                </a:solidFill>
              </a:rPr>
              <a:t>3</a:t>
            </a:r>
            <a:endParaRPr lang="fr-FR" altLang="fr-FR" sz="23900" smtClean="0">
              <a:solidFill>
                <a:schemeClr val="bg1"/>
              </a:solidFill>
            </a:endParaRPr>
          </a:p>
          <a:p>
            <a:pPr marL="0" indent="0" algn="ctr">
              <a:buFont typeface="Wingdings" pitchFamily="2" charset="2"/>
              <a:buNone/>
            </a:pPr>
            <a:r>
              <a:rPr lang="ar-TN" altLang="fr-FR" sz="8000" smtClean="0">
                <a:solidFill>
                  <a:schemeClr val="bg1"/>
                </a:solidFill>
              </a:rPr>
              <a:t>الصعوبات</a:t>
            </a:r>
            <a:endParaRPr lang="fr-FR" altLang="fr-FR" sz="8000" smtClean="0">
              <a:solidFill>
                <a:schemeClr val="bg1"/>
              </a:solidFill>
            </a:endParaRPr>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395288" y="0"/>
            <a:ext cx="7797800" cy="1152525"/>
          </a:xfrm>
        </p:spPr>
        <p:txBody>
          <a:bodyPr/>
          <a:lstStyle/>
          <a:p>
            <a:r>
              <a:rPr lang="ar-TN" b="1" smtClean="0"/>
              <a:t> </a:t>
            </a:r>
            <a:endParaRPr lang="fr-FR" b="1" smtClean="0"/>
          </a:p>
        </p:txBody>
      </p:sp>
      <p:sp>
        <p:nvSpPr>
          <p:cNvPr id="3" name="Espace réservé du contenu 2"/>
          <p:cNvSpPr>
            <a:spLocks noGrp="1"/>
          </p:cNvSpPr>
          <p:nvPr>
            <p:ph sz="quarter" idx="4294967295"/>
          </p:nvPr>
        </p:nvSpPr>
        <p:spPr>
          <a:xfrm>
            <a:off x="493713" y="1370013"/>
            <a:ext cx="7796212" cy="4303712"/>
          </a:xfrm>
        </p:spPr>
        <p:txBody>
          <a:bodyPr>
            <a:normAutofit fontScale="25000" lnSpcReduction="20000"/>
          </a:bodyPr>
          <a:lstStyle/>
          <a:p>
            <a:pPr marL="457200" indent="-457200" algn="r" rtl="1">
              <a:lnSpc>
                <a:spcPct val="170000"/>
              </a:lnSpc>
              <a:buFont typeface="+mj-lt"/>
              <a:buAutoNum type="arabicPeriod"/>
              <a:defRPr/>
            </a:pPr>
            <a:r>
              <a:rPr lang="ar-TN" sz="11200" dirty="0" smtClean="0"/>
              <a:t>الهيئة الوطنية لمكافحة الفساد تحاول تفعيل القانون المشار إليه رغم غياب النصوص التطبيقية له</a:t>
            </a:r>
          </a:p>
          <a:p>
            <a:pPr marL="457200" indent="-457200" algn="r" rtl="1">
              <a:lnSpc>
                <a:spcPct val="170000"/>
              </a:lnSpc>
              <a:buFont typeface="+mj-lt"/>
              <a:buAutoNum type="arabicPeriod"/>
              <a:defRPr/>
            </a:pPr>
            <a:r>
              <a:rPr lang="ar-TN" sz="11200" dirty="0" smtClean="0"/>
              <a:t>الهيئة تسعى لتطبيق القانون وتنفيذ المرافقة القانونية والصحية برغم من ضعف الإمكانيات مع تسجيلها لغياب المرافقة الأمنية لغياب النص التطبيقي.</a:t>
            </a:r>
          </a:p>
          <a:p>
            <a:pPr marL="457200" indent="-457200" algn="r" rtl="1">
              <a:lnSpc>
                <a:spcPct val="170000"/>
              </a:lnSpc>
              <a:buFont typeface="+mj-lt"/>
              <a:buAutoNum type="arabicPeriod"/>
              <a:defRPr/>
            </a:pPr>
            <a:endParaRPr lang="fr-FR" dirty="0"/>
          </a:p>
        </p:txBody>
      </p:sp>
      <p:sp>
        <p:nvSpPr>
          <p:cNvPr id="37892" name="Espace réservé du numéro de diapositive 3"/>
          <p:cNvSpPr>
            <a:spLocks noGrp="1"/>
          </p:cNvSpPr>
          <p:nvPr>
            <p:ph type="sldNum" sz="quarter" idx="12"/>
          </p:nvPr>
        </p:nvSpPr>
        <p:spPr bwMode="auto">
          <a:ln>
            <a:miter lim="800000"/>
            <a:headEnd/>
            <a:tailEnd/>
          </a:ln>
        </p:spPr>
        <p:txBody>
          <a:bodyPr>
            <a:normAutofit fontScale="85000" lnSpcReduction="20000"/>
          </a:bodyPr>
          <a:lstStyle/>
          <a:p>
            <a:pPr>
              <a:defRPr/>
            </a:pPr>
            <a:fld id="{8FAFA742-8F81-449D-B2D0-3E1C90D23536}" type="slidenum">
              <a:rPr lang="fr-FR" altLang="fr-FR"/>
              <a:pPr>
                <a:defRPr/>
              </a:pPr>
              <a:t>29</a:t>
            </a:fld>
            <a:endParaRPr lang="fr-FR" altLang="fr-F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59" name="Espace réservé du contenu 2"/>
          <p:cNvSpPr>
            <a:spLocks noGrp="1"/>
          </p:cNvSpPr>
          <p:nvPr>
            <p:ph sz="quarter" idx="1"/>
          </p:nvPr>
        </p:nvSpPr>
        <p:spPr>
          <a:xfrm>
            <a:off x="0" y="0"/>
            <a:ext cx="9144000" cy="6858000"/>
          </a:xfrm>
        </p:spPr>
        <p:txBody>
          <a:bodyPr anchor="ctr"/>
          <a:lstStyle/>
          <a:p>
            <a:pPr marL="0" indent="0" algn="ctr">
              <a:buFont typeface="Wingdings" pitchFamily="2" charset="2"/>
              <a:buNone/>
              <a:defRPr/>
            </a:pPr>
            <a:r>
              <a:rPr lang="fr-FR" altLang="fr-FR" sz="23900" dirty="0" smtClean="0">
                <a:solidFill>
                  <a:schemeClr val="bg1"/>
                </a:solidFill>
              </a:rPr>
              <a:t>1</a:t>
            </a:r>
          </a:p>
          <a:p>
            <a:pPr marL="0" indent="0" algn="ctr" rtl="1">
              <a:buFont typeface="Wingdings" pitchFamily="2" charset="2"/>
              <a:buNone/>
              <a:defRPr/>
            </a:pPr>
            <a:r>
              <a:rPr lang="ar-TN" altLang="fr-FR" sz="8000" dirty="0" smtClean="0">
                <a:solidFill>
                  <a:schemeClr val="bg1"/>
                </a:solidFill>
              </a:rPr>
              <a:t>الإطار العام</a:t>
            </a:r>
            <a:endParaRPr lang="fr-FR" altLang="fr-FR" sz="9600" dirty="0" smtClean="0">
              <a:solidFill>
                <a:schemeClr val="bg1"/>
              </a:solidFill>
            </a:endParaRPr>
          </a:p>
          <a:p>
            <a:pPr>
              <a:defRPr/>
            </a:pPr>
            <a:endParaRPr lang="fr-FR" altLang="fr-FR" sz="3200" dirty="0" smtClean="0"/>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3851275" y="188913"/>
            <a:ext cx="5111750" cy="990600"/>
          </a:xfrm>
        </p:spPr>
        <p:txBody>
          <a:bodyPr/>
          <a:lstStyle/>
          <a:p>
            <a:endParaRPr lang="fr-FR" smtClean="0"/>
          </a:p>
        </p:txBody>
      </p:sp>
      <p:sp>
        <p:nvSpPr>
          <p:cNvPr id="3" name="Espace réservé du contenu 2"/>
          <p:cNvSpPr>
            <a:spLocks noGrp="1"/>
          </p:cNvSpPr>
          <p:nvPr>
            <p:ph sz="quarter" idx="1"/>
          </p:nvPr>
        </p:nvSpPr>
        <p:spPr>
          <a:xfrm>
            <a:off x="612775" y="1600200"/>
            <a:ext cx="8153400" cy="4495800"/>
          </a:xfrm>
        </p:spPr>
        <p:txBody>
          <a:bodyPr/>
          <a:lstStyle/>
          <a:p>
            <a:pPr marL="457200" indent="-457200" algn="r" rtl="1">
              <a:lnSpc>
                <a:spcPct val="170000"/>
              </a:lnSpc>
              <a:buFont typeface="+mj-lt"/>
              <a:buAutoNum type="arabicPeriod"/>
              <a:defRPr/>
            </a:pPr>
            <a:r>
              <a:rPr lang="ar-TN" sz="2800" dirty="0" smtClean="0"/>
              <a:t>الهيئة تفعل القانون رغم غياب الهيكل الإداري المختص في أغلب الإدارات </a:t>
            </a:r>
            <a:r>
              <a:rPr lang="ar-TN" sz="2800" dirty="0" err="1" smtClean="0"/>
              <a:t>المتوجب</a:t>
            </a:r>
            <a:r>
              <a:rPr lang="ar-TN" sz="2800" dirty="0" smtClean="0"/>
              <a:t> عليها إحداثها حيث سجلت 82 هيكل مختص على 1200 وهذا ما يفسر التعنت والممانعة وعقلية </a:t>
            </a:r>
            <a:r>
              <a:rPr lang="ar-TN" sz="2800" dirty="0" err="1" smtClean="0"/>
              <a:t>إعتبار</a:t>
            </a:r>
            <a:r>
              <a:rPr lang="ar-TN" sz="2800" dirty="0" smtClean="0"/>
              <a:t> </a:t>
            </a:r>
            <a:r>
              <a:rPr lang="ar-TN" sz="2800" dirty="0" err="1" smtClean="0"/>
              <a:t>المبلّغ </a:t>
            </a:r>
            <a:r>
              <a:rPr lang="ar-TN" sz="2800" dirty="0" smtClean="0"/>
              <a:t>" </a:t>
            </a:r>
            <a:r>
              <a:rPr lang="ar-TN" sz="2800" dirty="0" err="1" smtClean="0"/>
              <a:t>بالقوّاد </a:t>
            </a:r>
            <a:r>
              <a:rPr lang="ar-TN" sz="2800" dirty="0" smtClean="0"/>
              <a:t>" في أغلب إداراتنا.</a:t>
            </a:r>
          </a:p>
          <a:p>
            <a:pPr marL="457200" indent="-457200" algn="r" rtl="1">
              <a:lnSpc>
                <a:spcPct val="170000"/>
              </a:lnSpc>
              <a:buFont typeface="+mj-lt"/>
              <a:buAutoNum type="arabicPeriod"/>
              <a:defRPr/>
            </a:pPr>
            <a:r>
              <a:rPr lang="ar-TN" sz="2800" dirty="0" smtClean="0"/>
              <a:t>الهيئة تتحرّى في جميع المطالب الواردة لمنع استغلال القانون في أفعال كيدية وهي تضمن حق الهيكل الإداري أو المُشتكى </a:t>
            </a:r>
            <a:r>
              <a:rPr lang="ar-TN" sz="2800" dirty="0" err="1" smtClean="0"/>
              <a:t>به</a:t>
            </a:r>
            <a:r>
              <a:rPr lang="ar-TN" sz="2800" dirty="0" smtClean="0"/>
              <a:t> في نقض القرار والمثول أمام اللجنة.</a:t>
            </a:r>
          </a:p>
          <a:p>
            <a:pPr algn="r" rtl="1">
              <a:defRPr/>
            </a:pPr>
            <a:endParaRPr lang="fr-FR" sz="28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normAutofit fontScale="85000" lnSpcReduction="20000"/>
          </a:bodyPr>
          <a:lstStyle/>
          <a:p>
            <a:pPr>
              <a:defRPr/>
            </a:pPr>
            <a:fld id="{706DA743-C76A-4BC6-961A-06804EA11DB4}" type="slidenum">
              <a:rPr lang="fr-FR" altLang="fr-FR"/>
              <a:pPr>
                <a:defRPr/>
              </a:pPr>
              <a:t>30</a:t>
            </a:fld>
            <a:endParaRPr lang="fr-FR" altLang="fr-FR"/>
          </a:p>
        </p:txBody>
      </p:sp>
    </p:spTree>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059" name="Espace réservé du contenu 2"/>
          <p:cNvSpPr>
            <a:spLocks noGrp="1"/>
          </p:cNvSpPr>
          <p:nvPr>
            <p:ph sz="quarter" idx="1"/>
          </p:nvPr>
        </p:nvSpPr>
        <p:spPr>
          <a:xfrm>
            <a:off x="0" y="0"/>
            <a:ext cx="9144000" cy="6858000"/>
          </a:xfrm>
        </p:spPr>
        <p:txBody>
          <a:bodyPr anchor="ctr"/>
          <a:lstStyle/>
          <a:p>
            <a:pPr marL="0" indent="0" algn="ctr">
              <a:buFont typeface="Wingdings" pitchFamily="2" charset="2"/>
              <a:buNone/>
            </a:pPr>
            <a:r>
              <a:rPr lang="ar-TN" altLang="fr-FR" sz="23900" smtClean="0">
                <a:solidFill>
                  <a:schemeClr val="bg1"/>
                </a:solidFill>
              </a:rPr>
              <a:t>4</a:t>
            </a:r>
            <a:endParaRPr lang="fr-FR" altLang="fr-FR" sz="23900" smtClean="0">
              <a:solidFill>
                <a:schemeClr val="bg1"/>
              </a:solidFill>
            </a:endParaRPr>
          </a:p>
          <a:p>
            <a:pPr marL="0" indent="0" algn="ctr">
              <a:buFont typeface="Wingdings" pitchFamily="2" charset="2"/>
              <a:buNone/>
            </a:pPr>
            <a:r>
              <a:rPr lang="ar-TN" altLang="fr-FR" sz="8000" smtClean="0">
                <a:solidFill>
                  <a:schemeClr val="bg1"/>
                </a:solidFill>
              </a:rPr>
              <a:t>التوصيات</a:t>
            </a:r>
            <a:endParaRPr lang="fr-FR" altLang="fr-FR" sz="8000" smtClean="0">
              <a:solidFill>
                <a:schemeClr val="bg1"/>
              </a:solidFill>
            </a:endParaRPr>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3851275" y="188913"/>
            <a:ext cx="5111750" cy="990600"/>
          </a:xfrm>
        </p:spPr>
        <p:txBody>
          <a:bodyPr/>
          <a:lstStyle/>
          <a:p>
            <a:endParaRPr lang="fr-FR" smtClean="0"/>
          </a:p>
        </p:txBody>
      </p:sp>
      <p:sp>
        <p:nvSpPr>
          <p:cNvPr id="46083" name="Espace réservé du contenu 2"/>
          <p:cNvSpPr>
            <a:spLocks noGrp="1"/>
          </p:cNvSpPr>
          <p:nvPr>
            <p:ph sz="quarter" idx="1"/>
          </p:nvPr>
        </p:nvSpPr>
        <p:spPr>
          <a:xfrm>
            <a:off x="612775" y="1600200"/>
            <a:ext cx="8153400" cy="4495800"/>
          </a:xfrm>
        </p:spPr>
        <p:txBody>
          <a:bodyPr/>
          <a:lstStyle/>
          <a:p>
            <a:pPr algn="r" rtl="1">
              <a:lnSpc>
                <a:spcPct val="150000"/>
              </a:lnSpc>
            </a:pPr>
            <a:r>
              <a:rPr lang="ar-TN" sz="2800" smtClean="0"/>
              <a:t>وقع التأكيد على </a:t>
            </a:r>
            <a:r>
              <a:rPr lang="ar-TN" sz="2800" b="1" smtClean="0"/>
              <a:t>الهنات التي تمّ رصدها صلب القانون</a:t>
            </a:r>
            <a:r>
              <a:rPr lang="ar-TN" sz="2800" smtClean="0"/>
              <a:t> 10 لسنة 2017 فتثمين واستثمار ما وقع الوصول إليه من خلال هذا القانون لا يعفي من ضرورة تدارك النقائص المتعلّقة به</a:t>
            </a:r>
          </a:p>
          <a:p>
            <a:pPr algn="r" rtl="1">
              <a:lnSpc>
                <a:spcPct val="150000"/>
              </a:lnSpc>
            </a:pPr>
            <a:r>
              <a:rPr lang="ar-TN" sz="2800" b="1" smtClean="0"/>
              <a:t>التداخل الحاصل بين مجال تطبيق القانون عدد 10 لسنة 2017 ومجالات تطبيق تشريعات أخرى جارية بما يستدعي القيام بمواءمات بين قانون حماية المبلّغين  ومجلّة الشغل من ناحية وبينه وبين قانون الوظيفة العمومية من ناحية أخرى</a:t>
            </a:r>
          </a:p>
        </p:txBody>
      </p:sp>
      <p:sp>
        <p:nvSpPr>
          <p:cNvPr id="4" name="Espace réservé du numéro de diapositive 3"/>
          <p:cNvSpPr>
            <a:spLocks noGrp="1"/>
          </p:cNvSpPr>
          <p:nvPr>
            <p:ph type="sldNum" sz="quarter" idx="12"/>
          </p:nvPr>
        </p:nvSpPr>
        <p:spPr/>
        <p:txBody>
          <a:bodyPr>
            <a:normAutofit fontScale="85000" lnSpcReduction="20000"/>
          </a:bodyPr>
          <a:lstStyle/>
          <a:p>
            <a:pPr>
              <a:defRPr/>
            </a:pPr>
            <a:fld id="{E9B77A49-58F4-448F-B90B-5F254E36BD31}" type="slidenum">
              <a:rPr lang="fr-FR" altLang="fr-FR"/>
              <a:pPr>
                <a:defRPr/>
              </a:pPr>
              <a:t>32</a:t>
            </a:fld>
            <a:endParaRPr lang="fr-FR" altLang="fr-FR"/>
          </a:p>
        </p:txBody>
      </p:sp>
    </p:spTree>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a:xfrm>
            <a:off x="3851275" y="188913"/>
            <a:ext cx="5111750" cy="990600"/>
          </a:xfrm>
        </p:spPr>
        <p:txBody>
          <a:bodyPr/>
          <a:lstStyle/>
          <a:p>
            <a:endParaRPr lang="fr-FR" smtClean="0"/>
          </a:p>
        </p:txBody>
      </p:sp>
      <p:sp>
        <p:nvSpPr>
          <p:cNvPr id="3" name="Espace réservé du contenu 2"/>
          <p:cNvSpPr>
            <a:spLocks noGrp="1"/>
          </p:cNvSpPr>
          <p:nvPr>
            <p:ph sz="quarter" idx="1"/>
          </p:nvPr>
        </p:nvSpPr>
        <p:spPr>
          <a:xfrm>
            <a:off x="612775" y="1600200"/>
            <a:ext cx="8153400" cy="4495800"/>
          </a:xfrm>
        </p:spPr>
        <p:txBody>
          <a:bodyPr/>
          <a:lstStyle/>
          <a:p>
            <a:pPr indent="0" algn="just" rtl="1">
              <a:lnSpc>
                <a:spcPct val="150000"/>
              </a:lnSpc>
              <a:spcBef>
                <a:spcPts val="0"/>
              </a:spcBef>
              <a:spcAft>
                <a:spcPts val="0"/>
              </a:spcAft>
              <a:defRPr/>
            </a:pPr>
            <a:r>
              <a:rPr lang="ar-TN" dirty="0" err="1" smtClean="0"/>
              <a:t>.</a:t>
            </a:r>
            <a:r>
              <a:rPr lang="ar-TN" dirty="0" smtClean="0"/>
              <a:t> ضرورة التفكير في جملة من الآليات التي من شأنها أن تحدّد بشكل دقيق مضمون الحماية مع التأكيد على </a:t>
            </a:r>
            <a:r>
              <a:rPr lang="ar-TN" b="1" dirty="0" smtClean="0"/>
              <a:t>طرق حماية هوية المبلغين</a:t>
            </a:r>
            <a:r>
              <a:rPr lang="ar-TN" dirty="0" smtClean="0"/>
              <a:t> </a:t>
            </a:r>
            <a:r>
              <a:rPr lang="ar-TN" b="1" dirty="0" smtClean="0"/>
              <a:t>وتقنين </a:t>
            </a:r>
            <a:r>
              <a:rPr lang="ar-TN" b="1" dirty="0" err="1" smtClean="0"/>
              <a:t>التساخير</a:t>
            </a:r>
            <a:r>
              <a:rPr lang="ar-TN" dirty="0" smtClean="0"/>
              <a:t> في هذا المجال وتحديد </a:t>
            </a:r>
            <a:r>
              <a:rPr lang="ar-TN" b="1" dirty="0" smtClean="0"/>
              <a:t>آليات </a:t>
            </a:r>
            <a:r>
              <a:rPr lang="ar-TN" b="1" dirty="0" err="1" smtClean="0"/>
              <a:t>تفعيل</a:t>
            </a:r>
            <a:r>
              <a:rPr lang="ar-TN" b="1" dirty="0" smtClean="0"/>
              <a:t> المقتضيات الخاصة بالتعويض عن الضرر</a:t>
            </a:r>
            <a:r>
              <a:rPr lang="ar-TN" dirty="0" smtClean="0"/>
              <a:t> في انتظار استكمال صدور النصوص التطبيقية </a:t>
            </a:r>
            <a:endParaRPr lang="fr-FR" dirty="0" smtClean="0"/>
          </a:p>
          <a:p>
            <a:pPr algn="r" rtl="1">
              <a:defRPr/>
            </a:pPr>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pPr>
              <a:defRPr/>
            </a:pPr>
            <a:fld id="{15A2B382-D9E0-4A76-BF1A-A074599A1B44}" type="slidenum">
              <a:rPr lang="fr-FR" altLang="fr-FR"/>
              <a:pPr>
                <a:defRPr/>
              </a:pPr>
              <a:t>33</a:t>
            </a:fld>
            <a:endParaRPr lang="fr-FR" altLang="fr-FR"/>
          </a:p>
        </p:txBody>
      </p:sp>
    </p:spTree>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131" name="Espace réservé du contenu 2"/>
          <p:cNvSpPr>
            <a:spLocks noGrp="1"/>
          </p:cNvSpPr>
          <p:nvPr>
            <p:ph sz="quarter" idx="1"/>
          </p:nvPr>
        </p:nvSpPr>
        <p:spPr>
          <a:xfrm>
            <a:off x="0" y="0"/>
            <a:ext cx="9144000" cy="6858000"/>
          </a:xfrm>
        </p:spPr>
        <p:txBody>
          <a:bodyPr anchor="ctr"/>
          <a:lstStyle/>
          <a:p>
            <a:pPr marL="0" indent="0" algn="ctr">
              <a:buFont typeface="Wingdings" pitchFamily="2" charset="2"/>
              <a:buNone/>
            </a:pPr>
            <a:r>
              <a:rPr lang="ar-TN" altLang="fr-FR" sz="4400" smtClean="0">
                <a:solidFill>
                  <a:schemeClr val="bg1"/>
                </a:solidFill>
              </a:rPr>
              <a:t>شكرا على حسن الانتباه</a:t>
            </a:r>
            <a:endParaRPr lang="fr-FR" altLang="fr-FR" sz="4400" smtClean="0">
              <a:solidFill>
                <a:schemeClr val="bg1"/>
              </a:solidFill>
            </a:endParaRPr>
          </a:p>
          <a:p>
            <a:pPr marL="0" indent="0" algn="ctr">
              <a:buFont typeface="Wingdings" pitchFamily="2" charset="2"/>
              <a:buNone/>
            </a:pPr>
            <a:endParaRPr lang="fr-FR" altLang="fr-FR" sz="8000" smtClean="0">
              <a:solidFill>
                <a:schemeClr val="bg1"/>
              </a:solidFill>
            </a:endParaRPr>
          </a:p>
        </p:txBody>
      </p:sp>
      <p:pic>
        <p:nvPicPr>
          <p:cNvPr id="48132" name="Espace réservé pour une image  2"/>
          <p:cNvPicPr>
            <a:picLocks noChangeAspect="1"/>
          </p:cNvPicPr>
          <p:nvPr/>
        </p:nvPicPr>
        <p:blipFill>
          <a:blip r:embed="rId2"/>
          <a:srcRect t="10280" b="10280"/>
          <a:stretch>
            <a:fillRect/>
          </a:stretch>
        </p:blipFill>
        <p:spPr bwMode="auto">
          <a:xfrm>
            <a:off x="2484438" y="3429000"/>
            <a:ext cx="4168775" cy="208756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3851275" y="188913"/>
            <a:ext cx="5111750" cy="990600"/>
          </a:xfrm>
        </p:spPr>
        <p:txBody>
          <a:bodyPr/>
          <a:lstStyle/>
          <a:p>
            <a:pPr algn="r" rtl="1"/>
            <a:r>
              <a:rPr lang="ar-TN" smtClean="0"/>
              <a:t>الاطار العام </a:t>
            </a:r>
            <a:endParaRPr lang="fr-FR" smtClean="0"/>
          </a:p>
        </p:txBody>
      </p:sp>
      <p:sp>
        <p:nvSpPr>
          <p:cNvPr id="3" name="Espace réservé du contenu 2"/>
          <p:cNvSpPr>
            <a:spLocks noGrp="1"/>
          </p:cNvSpPr>
          <p:nvPr>
            <p:ph sz="quarter" idx="1"/>
          </p:nvPr>
        </p:nvSpPr>
        <p:spPr>
          <a:xfrm>
            <a:off x="612775" y="1600200"/>
            <a:ext cx="8153400" cy="4495800"/>
          </a:xfrm>
        </p:spPr>
        <p:txBody>
          <a:bodyPr/>
          <a:lstStyle/>
          <a:p>
            <a:pPr algn="just" rtl="1">
              <a:defRPr/>
            </a:pPr>
            <a:r>
              <a:rPr lang="ar-TN" altLang="fr-FR" sz="2800" dirty="0" smtClean="0">
                <a:latin typeface="Arial" pitchFamily="34" charset="0"/>
              </a:rPr>
              <a:t>ينص تقرير منظمة  الشفافية الدولية على أن الفساد يلتهم </a:t>
            </a:r>
            <a:r>
              <a:rPr lang="ar-TN" altLang="fr-FR" sz="2800" b="1" dirty="0" smtClean="0">
                <a:solidFill>
                  <a:schemeClr val="accent1">
                    <a:lumMod val="50000"/>
                  </a:schemeClr>
                </a:solidFill>
                <a:latin typeface="Arial" pitchFamily="34" charset="0"/>
              </a:rPr>
              <a:t>ربع الصفقات العمومية  </a:t>
            </a:r>
            <a:r>
              <a:rPr lang="ar-TN" altLang="fr-FR" sz="2800" dirty="0" smtClean="0">
                <a:latin typeface="Arial" pitchFamily="34" charset="0"/>
              </a:rPr>
              <a:t>التي يمثل حجمها وفق إحصائيات 2018 </a:t>
            </a:r>
            <a:r>
              <a:rPr lang="ar-TN" altLang="fr-FR" sz="2800" b="1" dirty="0" smtClean="0">
                <a:solidFill>
                  <a:schemeClr val="accent1">
                    <a:lumMod val="50000"/>
                  </a:schemeClr>
                </a:solidFill>
                <a:latin typeface="Arial" pitchFamily="34" charset="0"/>
              </a:rPr>
              <a:t>حوالي 20</a:t>
            </a:r>
            <a:r>
              <a:rPr lang="fr-FR" altLang="fr-FR" sz="2800" b="1" dirty="0" smtClean="0">
                <a:solidFill>
                  <a:schemeClr val="accent1">
                    <a:lumMod val="50000"/>
                  </a:schemeClr>
                </a:solidFill>
                <a:latin typeface="Arial" pitchFamily="34" charset="0"/>
                <a:cs typeface="Arial" pitchFamily="34" charset="0"/>
              </a:rPr>
              <a:t>%</a:t>
            </a:r>
            <a:r>
              <a:rPr lang="ar-TN" altLang="fr-FR" sz="2800" b="1" dirty="0" smtClean="0">
                <a:solidFill>
                  <a:schemeClr val="accent1">
                    <a:lumMod val="50000"/>
                  </a:schemeClr>
                </a:solidFill>
                <a:latin typeface="Arial" pitchFamily="34" charset="0"/>
              </a:rPr>
              <a:t> من حجم الناتج الداخلي الخام </a:t>
            </a:r>
            <a:r>
              <a:rPr lang="ar-TN" altLang="fr-FR" sz="2800" b="1" dirty="0" err="1" smtClean="0">
                <a:solidFill>
                  <a:schemeClr val="accent1">
                    <a:lumMod val="50000"/>
                  </a:schemeClr>
                </a:solidFill>
                <a:latin typeface="Arial" pitchFamily="34" charset="0"/>
              </a:rPr>
              <a:t>و35</a:t>
            </a:r>
            <a:r>
              <a:rPr lang="ar-TN" altLang="fr-FR" sz="2800" b="1" dirty="0" smtClean="0">
                <a:solidFill>
                  <a:schemeClr val="accent1">
                    <a:lumMod val="50000"/>
                  </a:schemeClr>
                </a:solidFill>
                <a:latin typeface="Arial" pitchFamily="34" charset="0"/>
              </a:rPr>
              <a:t> </a:t>
            </a:r>
            <a:r>
              <a:rPr lang="fr-FR" altLang="fr-FR" sz="2800" b="1" dirty="0" smtClean="0">
                <a:solidFill>
                  <a:schemeClr val="accent1">
                    <a:lumMod val="50000"/>
                  </a:schemeClr>
                </a:solidFill>
                <a:latin typeface="Arial" pitchFamily="34" charset="0"/>
                <a:cs typeface="Arial" pitchFamily="34" charset="0"/>
              </a:rPr>
              <a:t>%</a:t>
            </a:r>
            <a:r>
              <a:rPr lang="ar-TN" altLang="fr-FR" sz="2800" b="1" dirty="0" smtClean="0">
                <a:solidFill>
                  <a:schemeClr val="accent1">
                    <a:lumMod val="50000"/>
                  </a:schemeClr>
                </a:solidFill>
                <a:latin typeface="Arial" pitchFamily="34" charset="0"/>
              </a:rPr>
              <a:t> من ميزانية الدولة</a:t>
            </a:r>
            <a:r>
              <a:rPr lang="ar-TN" altLang="fr-FR" sz="2800" dirty="0" smtClean="0">
                <a:solidFill>
                  <a:srgbClr val="00B050"/>
                </a:solidFill>
                <a:latin typeface="Arial" pitchFamily="34" charset="0"/>
              </a:rPr>
              <a:t>.</a:t>
            </a:r>
          </a:p>
          <a:p>
            <a:pPr lvl="1" algn="just" rtl="1">
              <a:buFontTx/>
              <a:buChar char="-"/>
              <a:defRPr/>
            </a:pPr>
            <a:r>
              <a:rPr lang="ar-TN" altLang="fr-FR" sz="2800" dirty="0" smtClean="0">
                <a:latin typeface="Arial" pitchFamily="34" charset="0"/>
              </a:rPr>
              <a:t>طبقا للتقديرات على المستوى الدولي فإن الدول التي هي في طريق النمو تفقد سنويا </a:t>
            </a:r>
            <a:r>
              <a:rPr lang="ar-TN" altLang="fr-FR" sz="2800" b="1" dirty="0" smtClean="0">
                <a:solidFill>
                  <a:schemeClr val="accent1">
                    <a:lumMod val="50000"/>
                  </a:schemeClr>
                </a:solidFill>
                <a:latin typeface="Arial" pitchFamily="34" charset="0"/>
              </a:rPr>
              <a:t>ما بين 20 و 40 مليار دولار</a:t>
            </a:r>
            <a:r>
              <a:rPr lang="ar-TN" altLang="fr-FR" sz="2800" dirty="0" smtClean="0">
                <a:solidFill>
                  <a:srgbClr val="00B050"/>
                </a:solidFill>
                <a:latin typeface="Arial" pitchFamily="34" charset="0"/>
              </a:rPr>
              <a:t> </a:t>
            </a:r>
            <a:r>
              <a:rPr lang="ar-TN" altLang="fr-FR" sz="2800" dirty="0" smtClean="0">
                <a:latin typeface="Arial" pitchFamily="34" charset="0"/>
              </a:rPr>
              <a:t>بفعل الفساد.</a:t>
            </a:r>
          </a:p>
          <a:p>
            <a:pPr lvl="1" algn="just" rtl="1">
              <a:buFontTx/>
              <a:buChar char="-"/>
              <a:defRPr/>
            </a:pPr>
            <a:r>
              <a:rPr lang="ar-TN" altLang="fr-FR" sz="2800" dirty="0" smtClean="0">
                <a:latin typeface="Arial" pitchFamily="34" charset="0"/>
              </a:rPr>
              <a:t>النسبة المئوية</a:t>
            </a:r>
            <a:r>
              <a:rPr lang="ar-TN" altLang="fr-FR" sz="2800" b="1" dirty="0" smtClean="0">
                <a:solidFill>
                  <a:schemeClr val="accent1">
                    <a:lumMod val="50000"/>
                  </a:schemeClr>
                </a:solidFill>
                <a:latin typeface="Arial" pitchFamily="34" charset="0"/>
              </a:rPr>
              <a:t> للاسترجاع </a:t>
            </a:r>
            <a:r>
              <a:rPr lang="ar-TN" altLang="fr-FR" sz="2800" dirty="0" smtClean="0">
                <a:latin typeface="Arial" pitchFamily="34" charset="0"/>
              </a:rPr>
              <a:t>على المستوى العالمي لا تتجاوز في أحسن التقديرات </a:t>
            </a:r>
            <a:r>
              <a:rPr lang="ar-TN" altLang="fr-FR" sz="2800" b="1" dirty="0" smtClean="0">
                <a:solidFill>
                  <a:schemeClr val="accent1">
                    <a:lumMod val="50000"/>
                  </a:schemeClr>
                </a:solidFill>
                <a:latin typeface="Arial" pitchFamily="34" charset="0"/>
              </a:rPr>
              <a:t>1.66 </a:t>
            </a:r>
            <a:r>
              <a:rPr lang="fr-FR" altLang="fr-FR" sz="2800" b="1" dirty="0" smtClean="0">
                <a:solidFill>
                  <a:schemeClr val="accent1">
                    <a:lumMod val="50000"/>
                  </a:schemeClr>
                </a:solidFill>
                <a:latin typeface="Arial" pitchFamily="34" charset="0"/>
                <a:cs typeface="Arial" pitchFamily="34" charset="0"/>
              </a:rPr>
              <a:t>%</a:t>
            </a:r>
            <a:r>
              <a:rPr lang="ar-TN" altLang="fr-FR" sz="2800" b="1" dirty="0" smtClean="0">
                <a:solidFill>
                  <a:schemeClr val="accent1">
                    <a:lumMod val="50000"/>
                  </a:schemeClr>
                </a:solidFill>
                <a:latin typeface="Arial" pitchFamily="34" charset="0"/>
              </a:rPr>
              <a:t> </a:t>
            </a:r>
            <a:r>
              <a:rPr lang="ar-TN" altLang="fr-FR" sz="2800" b="1" dirty="0" err="1" smtClean="0">
                <a:solidFill>
                  <a:schemeClr val="accent1">
                    <a:lumMod val="50000"/>
                  </a:schemeClr>
                </a:solidFill>
                <a:latin typeface="Arial" pitchFamily="34" charset="0"/>
              </a:rPr>
              <a:t>.</a:t>
            </a:r>
            <a:endParaRPr lang="ar-TN" altLang="fr-FR" sz="2800" dirty="0" smtClean="0">
              <a:solidFill>
                <a:srgbClr val="00B050"/>
              </a:solidFill>
              <a:latin typeface="Arial" pitchFamily="34" charset="0"/>
            </a:endParaRPr>
          </a:p>
          <a:p>
            <a:pPr algn="r" rtl="1">
              <a:defRPr/>
            </a:pPr>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pPr>
              <a:defRPr/>
            </a:pPr>
            <a:fld id="{568C6D56-0ED4-4D1E-9C1B-947FF87E3573}" type="slidenum">
              <a:rPr lang="fr-FR" altLang="fr-FR"/>
              <a:pPr>
                <a:defRPr/>
              </a:pPr>
              <a:t>4</a:t>
            </a:fld>
            <a:endParaRPr lang="fr-FR" altLang="fr-FR"/>
          </a:p>
        </p:txBody>
      </p:sp>
    </p:spTree>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3851275" y="188913"/>
            <a:ext cx="5111750" cy="990600"/>
          </a:xfrm>
        </p:spPr>
        <p:txBody>
          <a:bodyPr/>
          <a:lstStyle/>
          <a:p>
            <a:pPr algn="r"/>
            <a:r>
              <a:rPr lang="ar-TN" altLang="fr-FR" b="1" smtClean="0">
                <a:latin typeface="Times New Roman" pitchFamily="18" charset="0"/>
                <a:cs typeface="Times New Roman" pitchFamily="18" charset="0"/>
              </a:rPr>
              <a:t>ترتيب تونس </a:t>
            </a:r>
            <a:endParaRPr lang="fr-FR" smtClean="0"/>
          </a:p>
        </p:txBody>
      </p:sp>
      <p:sp>
        <p:nvSpPr>
          <p:cNvPr id="19459" name="Espace réservé du contenu 2"/>
          <p:cNvSpPr>
            <a:spLocks noGrp="1"/>
          </p:cNvSpPr>
          <p:nvPr>
            <p:ph sz="quarter" idx="1"/>
          </p:nvPr>
        </p:nvSpPr>
        <p:spPr>
          <a:xfrm>
            <a:off x="612775" y="1600200"/>
            <a:ext cx="8153400" cy="4495800"/>
          </a:xfrm>
        </p:spPr>
        <p:txBody>
          <a:bodyPr/>
          <a:lstStyle/>
          <a:p>
            <a:pPr algn="r" rtl="1"/>
            <a:r>
              <a:rPr lang="ar-TN" smtClean="0"/>
              <a:t>أحرزت تونس تقدما طفيفا على مستوى مؤشر مدركات الفساد حسب تقرير منظمة الشفافية الدولية من 42 نقطة الى 43 و هي تأتي في المرتبة 73 من 180 دولة و تتقدم الدول المغاربية.</a:t>
            </a:r>
          </a:p>
          <a:p>
            <a:pPr algn="r" rtl="1"/>
            <a:r>
              <a:rPr lang="ar-TN" smtClean="0"/>
              <a:t>كما يؤثر تحسن مؤشر مدركات الفساد بدرجة أساسية على مناخ الأعمال ويساهم في جلب الاستثمارات .</a:t>
            </a:r>
            <a:endParaRPr lang="fr-FR" smtClean="0"/>
          </a:p>
        </p:txBody>
      </p:sp>
      <p:sp>
        <p:nvSpPr>
          <p:cNvPr id="4" name="Espace réservé du numéro de diapositive 3"/>
          <p:cNvSpPr>
            <a:spLocks noGrp="1"/>
          </p:cNvSpPr>
          <p:nvPr>
            <p:ph type="sldNum" sz="quarter" idx="12"/>
          </p:nvPr>
        </p:nvSpPr>
        <p:spPr/>
        <p:txBody>
          <a:bodyPr>
            <a:normAutofit fontScale="85000" lnSpcReduction="20000"/>
          </a:bodyPr>
          <a:lstStyle/>
          <a:p>
            <a:pPr>
              <a:defRPr/>
            </a:pPr>
            <a:fld id="{FE37E418-25F9-4CC9-B092-849625798219}" type="slidenum">
              <a:rPr lang="fr-FR" altLang="fr-FR" smtClean="0"/>
              <a:pPr>
                <a:defRPr/>
              </a:pPr>
              <a:t>5</a:t>
            </a:fld>
            <a:endParaRPr lang="fr-FR" altLang="fr-FR"/>
          </a:p>
        </p:txBody>
      </p:sp>
      <p:pic>
        <p:nvPicPr>
          <p:cNvPr id="19461" name="Image 1"/>
          <p:cNvPicPr>
            <a:picLocks noChangeAspect="1"/>
          </p:cNvPicPr>
          <p:nvPr/>
        </p:nvPicPr>
        <p:blipFill>
          <a:blip r:embed="rId2"/>
          <a:srcRect/>
          <a:stretch>
            <a:fillRect/>
          </a:stretch>
        </p:blipFill>
        <p:spPr bwMode="auto">
          <a:xfrm>
            <a:off x="1903413" y="4292600"/>
            <a:ext cx="5908675" cy="2016125"/>
          </a:xfrm>
          <a:prstGeom prst="rect">
            <a:avLst/>
          </a:prstGeom>
          <a:noFill/>
          <a:ln w="9525">
            <a:noFill/>
            <a:miter lim="800000"/>
            <a:headEnd/>
            <a:tailEnd/>
          </a:ln>
        </p:spPr>
      </p:pic>
    </p:spTree>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sz="quarter" idx="4294967295"/>
          </p:nvPr>
        </p:nvSpPr>
        <p:spPr>
          <a:xfrm>
            <a:off x="512763" y="1557338"/>
            <a:ext cx="8307387" cy="5040312"/>
          </a:xfrm>
        </p:spPr>
        <p:txBody>
          <a:bodyPr>
            <a:normAutofit fontScale="32500" lnSpcReduction="20000"/>
          </a:bodyPr>
          <a:lstStyle/>
          <a:p>
            <a:pPr algn="r" rtl="1" eaLnBrk="1" fontAlgn="auto" hangingPunct="1">
              <a:spcAft>
                <a:spcPts val="0"/>
              </a:spcAft>
              <a:defRPr/>
            </a:pPr>
            <a:endParaRPr lang="fr-FR" altLang="fr-FR" dirty="0" smtClean="0"/>
          </a:p>
          <a:p>
            <a:pPr algn="just" rtl="1" eaLnBrk="1" fontAlgn="auto" hangingPunct="1">
              <a:lnSpc>
                <a:spcPct val="170000"/>
              </a:lnSpc>
              <a:spcAft>
                <a:spcPts val="0"/>
              </a:spcAft>
              <a:defRPr/>
            </a:pPr>
            <a:r>
              <a:rPr lang="ar-TN" altLang="fr-FR" sz="8600" b="1" dirty="0" smtClean="0">
                <a:cs typeface="+mj-cs"/>
              </a:rPr>
              <a:t>إنفاذ </a:t>
            </a:r>
            <a:r>
              <a:rPr lang="ar-TN" altLang="fr-FR" sz="8600" b="1" dirty="0">
                <a:cs typeface="+mj-cs"/>
              </a:rPr>
              <a:t>الالتزامات الوطنية والدولية  في مجال مكافحة الفساد من خلال</a:t>
            </a:r>
            <a:r>
              <a:rPr lang="ar-TN" altLang="fr-FR" sz="8600" b="1" dirty="0" smtClean="0">
                <a:cs typeface="+mj-cs"/>
              </a:rPr>
              <a:t>:</a:t>
            </a:r>
            <a:endParaRPr lang="fr-FR" altLang="fr-FR" sz="5500" b="1" dirty="0" smtClean="0">
              <a:cs typeface="+mj-cs"/>
            </a:endParaRPr>
          </a:p>
          <a:p>
            <a:pPr lvl="1" algn="just" rtl="1" eaLnBrk="1" fontAlgn="auto" hangingPunct="1">
              <a:lnSpc>
                <a:spcPct val="170000"/>
              </a:lnSpc>
              <a:spcAft>
                <a:spcPts val="0"/>
              </a:spcAft>
              <a:defRPr/>
            </a:pPr>
            <a:r>
              <a:rPr lang="ar-TN" altLang="fr-FR" sz="7400" dirty="0">
                <a:cs typeface="+mj-cs"/>
              </a:rPr>
              <a:t>مواءمة التشريع الوطني مع أحكام اتفاقية الأمم المتحدة لمكافحة الفساد التي صادقت </a:t>
            </a:r>
            <a:r>
              <a:rPr lang="ar-TN" altLang="fr-FR" sz="7400" dirty="0" smtClean="0">
                <a:cs typeface="+mj-cs"/>
              </a:rPr>
              <a:t>عليها </a:t>
            </a:r>
            <a:r>
              <a:rPr lang="ar-TN" altLang="fr-FR" sz="7400" dirty="0">
                <a:cs typeface="+mj-cs"/>
              </a:rPr>
              <a:t>تونس سنة </a:t>
            </a:r>
            <a:r>
              <a:rPr lang="ar-TN" altLang="fr-FR" sz="7400" b="1" dirty="0">
                <a:solidFill>
                  <a:srgbClr val="00B0F0"/>
                </a:solidFill>
                <a:cs typeface="+mj-cs"/>
              </a:rPr>
              <a:t>2008</a:t>
            </a:r>
          </a:p>
          <a:p>
            <a:pPr lvl="1" algn="just" rtl="1" eaLnBrk="1" fontAlgn="auto" hangingPunct="1">
              <a:lnSpc>
                <a:spcPct val="170000"/>
              </a:lnSpc>
              <a:spcAft>
                <a:spcPts val="0"/>
              </a:spcAft>
              <a:defRPr/>
            </a:pPr>
            <a:r>
              <a:rPr lang="ar-TN" altLang="fr-FR" sz="7400" dirty="0">
                <a:cs typeface="+mj-cs"/>
              </a:rPr>
              <a:t>تكريس الأحكام الدستورية الجديدة</a:t>
            </a:r>
            <a:r>
              <a:rPr lang="ar-TN" sz="7400" dirty="0">
                <a:latin typeface="Times New Roman" panose="02020603050405020304" pitchFamily="18" charset="0"/>
                <a:cs typeface="+mj-cs"/>
              </a:rPr>
              <a:t> للجمهورية التونسية الثانية لسنة </a:t>
            </a:r>
            <a:r>
              <a:rPr lang="ar-TN" sz="7400" b="1" dirty="0">
                <a:solidFill>
                  <a:srgbClr val="00B0F0"/>
                </a:solidFill>
                <a:cs typeface="+mj-cs"/>
              </a:rPr>
              <a:t>2014</a:t>
            </a:r>
            <a:r>
              <a:rPr lang="ar-TN" altLang="fr-FR" sz="7400" dirty="0">
                <a:cs typeface="+mj-cs"/>
              </a:rPr>
              <a:t> في مجال مكافحة الفساد ( طبقا لمبادئ النزاهة والشفافية والمساءلة)</a:t>
            </a:r>
          </a:p>
          <a:p>
            <a:pPr lvl="1" algn="just" rtl="1" eaLnBrk="1" fontAlgn="auto" hangingPunct="1">
              <a:lnSpc>
                <a:spcPct val="170000"/>
              </a:lnSpc>
              <a:spcAft>
                <a:spcPts val="0"/>
              </a:spcAft>
              <a:defRPr/>
            </a:pPr>
            <a:r>
              <a:rPr lang="ar-TN" altLang="fr-FR" sz="7400" dirty="0" smtClean="0">
                <a:cs typeface="+mj-cs"/>
              </a:rPr>
              <a:t>تعزيز التعاون بين السلط العمومية و المشاركة المجتمعية في مجال مكافحة الفساد من خلال تفعيل الاستراتيجية الوطنية للحوكمة الرشيدة و مكافحة الفساد وخطة عملها لسنة </a:t>
            </a:r>
            <a:r>
              <a:rPr lang="ar-TN" altLang="fr-FR" sz="7400" b="1" dirty="0">
                <a:solidFill>
                  <a:srgbClr val="00B0F0"/>
                </a:solidFill>
                <a:cs typeface="+mj-cs"/>
              </a:rPr>
              <a:t>2016-</a:t>
            </a:r>
            <a:r>
              <a:rPr lang="ar-TN" altLang="fr-FR" sz="6200" b="1" dirty="0">
                <a:solidFill>
                  <a:srgbClr val="00B0F0"/>
                </a:solidFill>
                <a:cs typeface="+mj-cs"/>
              </a:rPr>
              <a:t>2018</a:t>
            </a:r>
          </a:p>
          <a:p>
            <a:pPr algn="r" rtl="1" eaLnBrk="1" fontAlgn="auto" hangingPunct="1">
              <a:spcAft>
                <a:spcPts val="0"/>
              </a:spcAft>
              <a:buFont typeface="Arial" pitchFamily="34" charset="0"/>
              <a:buNone/>
              <a:defRPr/>
            </a:pPr>
            <a:endParaRPr lang="ar-TN" altLang="fr-FR" sz="3600" dirty="0" smtClean="0">
              <a:cs typeface="+mj-cs"/>
            </a:endParaRPr>
          </a:p>
          <a:p>
            <a:pPr algn="r" rtl="1" eaLnBrk="1" fontAlgn="auto" hangingPunct="1">
              <a:spcAft>
                <a:spcPts val="0"/>
              </a:spcAft>
              <a:buFont typeface="Arial" pitchFamily="34" charset="0"/>
              <a:buNone/>
              <a:defRPr/>
            </a:pPr>
            <a:endParaRPr lang="ar-TN" altLang="fr-FR" dirty="0" smtClean="0"/>
          </a:p>
          <a:p>
            <a:pPr algn="r" rtl="1" eaLnBrk="1" fontAlgn="auto" hangingPunct="1">
              <a:spcAft>
                <a:spcPts val="0"/>
              </a:spcAft>
              <a:defRPr/>
            </a:pPr>
            <a:endParaRPr lang="fr-FR" altLang="fr-FR" dirty="0" smtClean="0"/>
          </a:p>
        </p:txBody>
      </p:sp>
      <p:sp>
        <p:nvSpPr>
          <p:cNvPr id="20483" name="Espace réservé du numéro de diapositive 3"/>
          <p:cNvSpPr>
            <a:spLocks noGrp="1"/>
          </p:cNvSpPr>
          <p:nvPr>
            <p:ph type="sldNum" sz="quarter" idx="12"/>
          </p:nvPr>
        </p:nvSpPr>
        <p:spPr bwMode="auto">
          <a:xfrm>
            <a:off x="4714875" y="5757863"/>
            <a:ext cx="681038" cy="498475"/>
          </a:xfrm>
          <a:noFill/>
          <a:ln>
            <a:miter lim="800000"/>
            <a:headEnd/>
            <a:tailEnd/>
          </a:ln>
        </p:spPr>
        <p:txBody>
          <a:bodyPr/>
          <a:lstStyle/>
          <a:p>
            <a:fld id="{69A8CE45-84B8-4995-A072-ED7CE257D40B}" type="slidenum">
              <a:rPr lang="fr-FR" altLang="fr-FR" smtClean="0">
                <a:latin typeface="Arial" charset="0"/>
              </a:rPr>
              <a:pPr/>
              <a:t>6</a:t>
            </a:fld>
            <a:endParaRPr lang="fr-FR" altLang="fr-FR" smtClean="0">
              <a:latin typeface="Arial" charset="0"/>
            </a:endParaRPr>
          </a:p>
        </p:txBody>
      </p:sp>
      <p:sp>
        <p:nvSpPr>
          <p:cNvPr id="20484" name="Titre 1"/>
          <p:cNvSpPr txBox="1">
            <a:spLocks/>
          </p:cNvSpPr>
          <p:nvPr/>
        </p:nvSpPr>
        <p:spPr bwMode="auto">
          <a:xfrm>
            <a:off x="3533775" y="260350"/>
            <a:ext cx="5254625" cy="649288"/>
          </a:xfrm>
          <a:prstGeom prst="rect">
            <a:avLst/>
          </a:prstGeom>
          <a:noFill/>
          <a:ln w="9525">
            <a:noFill/>
            <a:miter lim="800000"/>
            <a:headEnd/>
            <a:tailEnd/>
          </a:ln>
        </p:spPr>
        <p:txBody>
          <a:bodyPr anchor="ctr"/>
          <a:lstStyle/>
          <a:p>
            <a:pPr algn="r" rtl="1"/>
            <a:r>
              <a:rPr lang="ar-TN" altLang="fr-FR" sz="4400">
                <a:solidFill>
                  <a:schemeClr val="tx2"/>
                </a:solidFill>
                <a:latin typeface="Tw Cen MT" pitchFamily="34" charset="0"/>
              </a:rPr>
              <a:t>الإطار العام</a:t>
            </a:r>
            <a:endParaRPr lang="fr-FR" altLang="fr-FR" sz="4400">
              <a:solidFill>
                <a:schemeClr val="tx2"/>
              </a:solidFill>
              <a:latin typeface="Tw Cen MT" pitchFamily="34" charset="0"/>
            </a:endParaRPr>
          </a:p>
        </p:txBody>
      </p:sp>
      <p:grpSp>
        <p:nvGrpSpPr>
          <p:cNvPr id="20485" name="Groupe 5"/>
          <p:cNvGrpSpPr>
            <a:grpSpLocks/>
          </p:cNvGrpSpPr>
          <p:nvPr/>
        </p:nvGrpSpPr>
        <p:grpSpPr bwMode="auto">
          <a:xfrm>
            <a:off x="0" y="-22225"/>
            <a:ext cx="9144000" cy="1293813"/>
            <a:chOff x="3311146" y="0"/>
            <a:chExt cx="2547937" cy="1293907"/>
          </a:xfrm>
        </p:grpSpPr>
        <p:sp>
          <p:nvSpPr>
            <p:cNvPr id="8" name="Rectangle 7"/>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ZoneTexte 8"/>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rtl="1">
                <a:lnSpc>
                  <a:spcPct val="90000"/>
                </a:lnSpc>
                <a:spcAft>
                  <a:spcPct val="35000"/>
                </a:spcAft>
                <a:defRPr/>
              </a:pPr>
              <a:r>
                <a:rPr lang="ar-TN" sz="4400" dirty="0"/>
                <a:t>أهمية إصدار قانون حول الإبلاغ وحماية المبلغين</a:t>
              </a:r>
            </a:p>
          </p:txBody>
        </p:sp>
      </p:grpSp>
      <p:sp>
        <p:nvSpPr>
          <p:cNvPr id="20486" name="Espace réservé du numéro de diapositive 3"/>
          <p:cNvSpPr txBox="1">
            <a:spLocks/>
          </p:cNvSpPr>
          <p:nvPr/>
        </p:nvSpPr>
        <p:spPr bwMode="auto">
          <a:xfrm>
            <a:off x="0" y="1271588"/>
            <a:ext cx="533400" cy="244475"/>
          </a:xfrm>
          <a:prstGeom prst="rect">
            <a:avLst/>
          </a:prstGeom>
          <a:noFill/>
          <a:ln w="9525">
            <a:noFill/>
            <a:miter lim="800000"/>
            <a:headEnd/>
            <a:tailEnd/>
          </a:ln>
        </p:spPr>
        <p:txBody>
          <a:bodyPr anchor="ctr"/>
          <a:lstStyle/>
          <a:p>
            <a:pPr algn="ctr" eaLnBrk="1" hangingPunct="1">
              <a:lnSpc>
                <a:spcPct val="80000"/>
              </a:lnSpc>
            </a:pPr>
            <a:fld id="{28400EC6-514B-4C17-ADC8-D7ECC0F04DB0}" type="slidenum">
              <a:rPr lang="fr-FR" altLang="fr-FR" sz="1200" b="1">
                <a:solidFill>
                  <a:srgbClr val="FFFFFF"/>
                </a:solidFill>
              </a:rPr>
              <a:pPr algn="ctr" eaLnBrk="1" hangingPunct="1">
                <a:lnSpc>
                  <a:spcPct val="80000"/>
                </a:lnSpc>
              </a:pPr>
              <a:t>6</a:t>
            </a:fld>
            <a:endParaRPr lang="fr-FR" altLang="fr-FR" sz="1200" b="1">
              <a:solidFill>
                <a:srgbClr val="FFFFFF"/>
              </a:solidFill>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3533775" y="260350"/>
            <a:ext cx="5254625" cy="649288"/>
          </a:xfrm>
        </p:spPr>
        <p:txBody>
          <a:bodyPr/>
          <a:lstStyle/>
          <a:p>
            <a:pPr algn="r" rtl="1"/>
            <a:r>
              <a:rPr lang="ar-TN" altLang="fr-FR" smtClean="0"/>
              <a:t>الإطار العام</a:t>
            </a:r>
            <a:endParaRPr lang="fr-FR" altLang="fr-FR" smtClean="0"/>
          </a:p>
        </p:txBody>
      </p:sp>
      <p:sp>
        <p:nvSpPr>
          <p:cNvPr id="21507" name="Espace réservé du contenu 2"/>
          <p:cNvSpPr>
            <a:spLocks noGrp="1"/>
          </p:cNvSpPr>
          <p:nvPr>
            <p:ph sz="quarter" idx="1"/>
          </p:nvPr>
        </p:nvSpPr>
        <p:spPr>
          <a:xfrm>
            <a:off x="611188" y="1916113"/>
            <a:ext cx="8153400" cy="4495800"/>
          </a:xfrm>
        </p:spPr>
        <p:txBody>
          <a:bodyPr/>
          <a:lstStyle/>
          <a:p>
            <a:pPr lvl="1" algn="just" rtl="1" eaLnBrk="1" fontAlgn="auto" hangingPunct="1">
              <a:lnSpc>
                <a:spcPct val="150000"/>
              </a:lnSpc>
              <a:spcAft>
                <a:spcPts val="0"/>
              </a:spcAft>
              <a:defRPr/>
            </a:pPr>
            <a:r>
              <a:rPr lang="ar-TN" altLang="fr-FR" sz="2800" dirty="0">
                <a:cs typeface="+mj-cs"/>
              </a:rPr>
              <a:t>دعم المنظومة التشريعية حول مكافحة الفساد</a:t>
            </a:r>
          </a:p>
          <a:p>
            <a:pPr lvl="1" algn="just" rtl="1" eaLnBrk="1" fontAlgn="auto" hangingPunct="1">
              <a:lnSpc>
                <a:spcPct val="150000"/>
              </a:lnSpc>
              <a:spcAft>
                <a:spcPts val="0"/>
              </a:spcAft>
              <a:defRPr/>
            </a:pPr>
            <a:r>
              <a:rPr lang="ar-TN" altLang="fr-FR" sz="2800" dirty="0">
                <a:cs typeface="+mj-cs"/>
              </a:rPr>
              <a:t>دعم المجهود الدولي لمكافحة الإرهاب ومنع غسل الأموال</a:t>
            </a:r>
          </a:p>
          <a:p>
            <a:pPr lvl="1" algn="just" rtl="1" eaLnBrk="1" fontAlgn="auto" hangingPunct="1">
              <a:lnSpc>
                <a:spcPct val="150000"/>
              </a:lnSpc>
              <a:spcAft>
                <a:spcPts val="0"/>
              </a:spcAft>
              <a:defRPr/>
            </a:pPr>
            <a:r>
              <a:rPr lang="ar-TN" altLang="fr-FR" sz="2800" dirty="0">
                <a:cs typeface="+mj-cs"/>
              </a:rPr>
              <a:t>صدورالقانون الأساسي </a:t>
            </a:r>
            <a:r>
              <a:rPr lang="ar-TN" altLang="fr-FR" sz="2800" b="1" dirty="0">
                <a:solidFill>
                  <a:srgbClr val="00B0F0"/>
                </a:solidFill>
                <a:cs typeface="+mj-cs"/>
              </a:rPr>
              <a:t>عدد 22 لسنة 2016</a:t>
            </a:r>
            <a:r>
              <a:rPr lang="ar-TN" altLang="fr-FR" sz="2800" dirty="0">
                <a:cs typeface="+mj-cs"/>
              </a:rPr>
              <a:t>   المتعلق بالنفاذ الى المعلومة</a:t>
            </a:r>
          </a:p>
          <a:p>
            <a:pPr lvl="1" algn="just" rtl="1" eaLnBrk="1" fontAlgn="auto" hangingPunct="1">
              <a:lnSpc>
                <a:spcPct val="150000"/>
              </a:lnSpc>
              <a:spcAft>
                <a:spcPts val="0"/>
              </a:spcAft>
              <a:defRPr/>
            </a:pPr>
            <a:r>
              <a:rPr lang="ar-TN" altLang="fr-FR" sz="2800" dirty="0">
                <a:cs typeface="+mj-cs"/>
              </a:rPr>
              <a:t>صدور </a:t>
            </a:r>
            <a:r>
              <a:rPr lang="ar-TN" altLang="fr-FR" sz="2800" b="1" dirty="0">
                <a:solidFill>
                  <a:schemeClr val="accent2">
                    <a:lumMod val="75000"/>
                  </a:schemeClr>
                </a:solidFill>
                <a:cs typeface="+mj-cs"/>
              </a:rPr>
              <a:t>قانون</a:t>
            </a:r>
            <a:r>
              <a:rPr lang="ar-TN" altLang="fr-FR" sz="2800" dirty="0">
                <a:cs typeface="+mj-cs"/>
              </a:rPr>
              <a:t> </a:t>
            </a:r>
            <a:r>
              <a:rPr lang="ar-TN" altLang="fr-FR" sz="2800" b="1" dirty="0">
                <a:solidFill>
                  <a:schemeClr val="accent2">
                    <a:lumMod val="75000"/>
                  </a:schemeClr>
                </a:solidFill>
                <a:cs typeface="+mj-cs"/>
              </a:rPr>
              <a:t>التصريح بالمكاسب والممتلكات  </a:t>
            </a:r>
            <a:r>
              <a:rPr lang="ar-TN" altLang="fr-FR" sz="2800" dirty="0">
                <a:cs typeface="+mj-cs"/>
              </a:rPr>
              <a:t>في القطاع العام و مكافحة الإثراء غير المشروع و تضارب  المصالح </a:t>
            </a:r>
          </a:p>
          <a:p>
            <a:pPr algn="r" rtl="1">
              <a:lnSpc>
                <a:spcPct val="150000"/>
              </a:lnSpc>
              <a:defRPr/>
            </a:pPr>
            <a:endParaRPr lang="fr-FR" altLang="fr-FR" sz="3200" dirty="0" smtClean="0"/>
          </a:p>
        </p:txBody>
      </p:sp>
      <p:sp>
        <p:nvSpPr>
          <p:cNvPr id="21508"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95FAF1E0-7946-48C0-B0A9-5BDFDAA5DFCB}" type="slidenum">
              <a:rPr lang="fr-FR" altLang="fr-FR" sz="1200" smtClean="0"/>
              <a:pPr>
                <a:lnSpc>
                  <a:spcPct val="80000"/>
                </a:lnSpc>
              </a:pPr>
              <a:t>7</a:t>
            </a:fld>
            <a:endParaRPr lang="fr-FR" altLang="fr-FR" sz="1200" smtClean="0"/>
          </a:p>
        </p:txBody>
      </p:sp>
      <p:grpSp>
        <p:nvGrpSpPr>
          <p:cNvPr id="21509" name="Groupe 5"/>
          <p:cNvGrpSpPr>
            <a:grpSpLocks/>
          </p:cNvGrpSpPr>
          <p:nvPr/>
        </p:nvGrpSpPr>
        <p:grpSpPr bwMode="auto">
          <a:xfrm>
            <a:off x="0" y="-22225"/>
            <a:ext cx="9144000" cy="1293813"/>
            <a:chOff x="3311146" y="0"/>
            <a:chExt cx="2547937" cy="1293907"/>
          </a:xfrm>
        </p:grpSpPr>
        <p:sp>
          <p:nvSpPr>
            <p:cNvPr id="6" name="Rectangle 5"/>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ZoneTexte 6"/>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rtl="1">
                <a:lnSpc>
                  <a:spcPct val="90000"/>
                </a:lnSpc>
                <a:spcAft>
                  <a:spcPct val="35000"/>
                </a:spcAft>
                <a:defRPr/>
              </a:pPr>
              <a:r>
                <a:rPr lang="ar-TN" sz="4400" dirty="0"/>
                <a:t>أهمية إصدار قانون حول الإبلاغ وحماية المبلغين</a:t>
              </a:r>
            </a:p>
          </p:txBody>
        </p:sp>
      </p:gr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sz="quarter" idx="1"/>
          </p:nvPr>
        </p:nvSpPr>
        <p:spPr>
          <a:xfrm>
            <a:off x="612775" y="1600200"/>
            <a:ext cx="8153400" cy="4708525"/>
          </a:xfrm>
        </p:spPr>
        <p:txBody>
          <a:bodyPr/>
          <a:lstStyle/>
          <a:p>
            <a:pPr lvl="1" algn="just" rtl="1">
              <a:lnSpc>
                <a:spcPct val="150000"/>
              </a:lnSpc>
            </a:pPr>
            <a:r>
              <a:rPr lang="ar-TN" altLang="fr-FR" sz="2800" smtClean="0"/>
              <a:t>بصدور القانون الأساسي عدد10  لسنة 2017 تم تكريس منظومة متكاملة للتشجيع على التبليغ وحماية المبلغين وتكريس مبادئ الشفافية والحوكمة والمساءلة.  </a:t>
            </a:r>
            <a:endParaRPr lang="fr-FR" altLang="fr-FR" sz="2800" smtClean="0"/>
          </a:p>
          <a:p>
            <a:pPr lvl="1" algn="just" rtl="1">
              <a:lnSpc>
                <a:spcPct val="150000"/>
              </a:lnSpc>
            </a:pPr>
            <a:r>
              <a:rPr lang="ar-TN" altLang="fr-FR" sz="2800" smtClean="0"/>
              <a:t>ضبط شروط وإجراءات التبليغ ،تحديد آليات الحماية وأشكالها والعقوبات ضد من يتعمد كشف هوية المبلغين ، من يتعمد التنكيل بالمبلغين </a:t>
            </a:r>
          </a:p>
          <a:p>
            <a:pPr lvl="1" algn="just" rtl="1">
              <a:lnSpc>
                <a:spcPct val="150000"/>
              </a:lnSpc>
            </a:pPr>
            <a:r>
              <a:rPr lang="ar-TN" altLang="fr-FR" sz="2800" smtClean="0"/>
              <a:t>تكريس حماية المبلغين والشهود والخبراء  </a:t>
            </a:r>
            <a:endParaRPr lang="fr-FR" altLang="fr-FR" sz="2800" smtClean="0"/>
          </a:p>
          <a:p>
            <a:pPr lvl="1" algn="just" rtl="1">
              <a:lnSpc>
                <a:spcPct val="150000"/>
              </a:lnSpc>
              <a:buFont typeface="Wingdings 2" pitchFamily="18" charset="2"/>
              <a:buNone/>
            </a:pPr>
            <a:endParaRPr lang="fr-FR" altLang="fr-FR" sz="2800" smtClean="0"/>
          </a:p>
        </p:txBody>
      </p:sp>
      <p:sp>
        <p:nvSpPr>
          <p:cNvPr id="22531"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5ABE9C6D-1674-4E75-B251-E80FEC4E5391}" type="slidenum">
              <a:rPr lang="fr-FR" altLang="fr-FR" sz="1200" smtClean="0"/>
              <a:pPr>
                <a:lnSpc>
                  <a:spcPct val="80000"/>
                </a:lnSpc>
              </a:pPr>
              <a:t>8</a:t>
            </a:fld>
            <a:endParaRPr lang="fr-FR" altLang="fr-FR" sz="1200" smtClean="0"/>
          </a:p>
        </p:txBody>
      </p:sp>
      <p:sp>
        <p:nvSpPr>
          <p:cNvPr id="22532" name="Titre 1"/>
          <p:cNvSpPr>
            <a:spLocks noGrp="1"/>
          </p:cNvSpPr>
          <p:nvPr>
            <p:ph type="title"/>
          </p:nvPr>
        </p:nvSpPr>
        <p:spPr>
          <a:xfrm>
            <a:off x="3533775" y="260350"/>
            <a:ext cx="5254625" cy="649288"/>
          </a:xfrm>
        </p:spPr>
        <p:txBody>
          <a:bodyPr/>
          <a:lstStyle/>
          <a:p>
            <a:pPr algn="r" rtl="1"/>
            <a:r>
              <a:rPr lang="ar-TN" altLang="fr-FR" smtClean="0"/>
              <a:t>الإطار العام</a:t>
            </a:r>
            <a:endParaRPr lang="fr-FR" altLang="fr-FR" smtClean="0"/>
          </a:p>
        </p:txBody>
      </p:sp>
      <p:grpSp>
        <p:nvGrpSpPr>
          <p:cNvPr id="22533" name="Groupe 5"/>
          <p:cNvGrpSpPr>
            <a:grpSpLocks/>
          </p:cNvGrpSpPr>
          <p:nvPr/>
        </p:nvGrpSpPr>
        <p:grpSpPr bwMode="auto">
          <a:xfrm>
            <a:off x="0" y="-22225"/>
            <a:ext cx="9144000" cy="1293813"/>
            <a:chOff x="3311146" y="0"/>
            <a:chExt cx="2547937" cy="1293907"/>
          </a:xfrm>
        </p:grpSpPr>
        <p:sp>
          <p:nvSpPr>
            <p:cNvPr id="8" name="Rectangle 7"/>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ZoneTexte 8"/>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rtl="1">
                <a:lnSpc>
                  <a:spcPct val="90000"/>
                </a:lnSpc>
                <a:spcAft>
                  <a:spcPct val="35000"/>
                </a:spcAft>
                <a:defRPr/>
              </a:pPr>
              <a:r>
                <a:rPr lang="ar-TN" sz="6000" dirty="0"/>
                <a:t>محتوى القانون </a:t>
              </a:r>
            </a:p>
          </p:txBody>
        </p:sp>
      </p:gr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sz="quarter" idx="1"/>
          </p:nvPr>
        </p:nvSpPr>
        <p:spPr>
          <a:xfrm>
            <a:off x="250825" y="1600200"/>
            <a:ext cx="5689600" cy="4852988"/>
          </a:xfrm>
        </p:spPr>
        <p:txBody>
          <a:bodyPr/>
          <a:lstStyle/>
          <a:p>
            <a:pPr algn="ctr" rtl="1">
              <a:buFont typeface="Wingdings" pitchFamily="2" charset="2"/>
              <a:buNone/>
            </a:pPr>
            <a:endParaRPr lang="ar-TN" altLang="fr-FR" smtClean="0"/>
          </a:p>
          <a:p>
            <a:pPr lvl="1" algn="r" rtl="1">
              <a:lnSpc>
                <a:spcPct val="200000"/>
              </a:lnSpc>
              <a:buFont typeface="Wingdings" pitchFamily="2" charset="2"/>
              <a:buChar char="§"/>
            </a:pPr>
            <a:r>
              <a:rPr lang="ar-TN" altLang="fr-FR" smtClean="0"/>
              <a:t>تفاعل المبلٌغين عن شبهات الفساد بعد صدور القانون  </a:t>
            </a:r>
          </a:p>
          <a:p>
            <a:pPr lvl="1" algn="r" rtl="1">
              <a:lnSpc>
                <a:spcPct val="200000"/>
              </a:lnSpc>
              <a:buFont typeface="Wingdings" pitchFamily="2" charset="2"/>
              <a:buChar char="§"/>
            </a:pPr>
            <a:r>
              <a:rPr lang="ar-TN" altLang="fr-FR" smtClean="0"/>
              <a:t>تفعيل القانون من الهيئة الوطنية لمكافحة الفساد  </a:t>
            </a:r>
          </a:p>
          <a:p>
            <a:pPr lvl="1" algn="r" rtl="1">
              <a:lnSpc>
                <a:spcPct val="200000"/>
              </a:lnSpc>
              <a:buFont typeface="Wingdings" pitchFamily="2" charset="2"/>
              <a:buChar char="§"/>
            </a:pPr>
            <a:r>
              <a:rPr lang="ar-TN" altLang="fr-FR" smtClean="0"/>
              <a:t>تعاطي الادارات  المعنيٌة بتنفيذ قرارات حماية المبلغين </a:t>
            </a:r>
            <a:endParaRPr lang="fr-FR" altLang="fr-FR" smtClean="0"/>
          </a:p>
        </p:txBody>
      </p:sp>
      <p:sp>
        <p:nvSpPr>
          <p:cNvPr id="23555" name="Espace réservé du numéro de diapositive 3"/>
          <p:cNvSpPr>
            <a:spLocks noGrp="1"/>
          </p:cNvSpPr>
          <p:nvPr>
            <p:ph type="sldNum" sz="quarter" idx="12"/>
          </p:nvPr>
        </p:nvSpPr>
        <p:spPr bwMode="auto">
          <a:noFill/>
          <a:ln>
            <a:miter lim="800000"/>
            <a:headEnd/>
            <a:tailEnd/>
          </a:ln>
        </p:spPr>
        <p:txBody>
          <a:bodyPr/>
          <a:lstStyle/>
          <a:p>
            <a:pPr>
              <a:lnSpc>
                <a:spcPct val="80000"/>
              </a:lnSpc>
            </a:pPr>
            <a:fld id="{8244801A-EE55-4ABB-B74E-1380031717AF}" type="slidenum">
              <a:rPr lang="fr-FR" altLang="fr-FR" sz="1200" smtClean="0"/>
              <a:pPr>
                <a:lnSpc>
                  <a:spcPct val="80000"/>
                </a:lnSpc>
              </a:pPr>
              <a:t>9</a:t>
            </a:fld>
            <a:endParaRPr lang="fr-FR" altLang="fr-FR" sz="1200" smtClean="0"/>
          </a:p>
        </p:txBody>
      </p:sp>
      <p:sp>
        <p:nvSpPr>
          <p:cNvPr id="23556" name="Titre 1"/>
          <p:cNvSpPr txBox="1">
            <a:spLocks/>
          </p:cNvSpPr>
          <p:nvPr/>
        </p:nvSpPr>
        <p:spPr bwMode="auto">
          <a:xfrm>
            <a:off x="3533775" y="260350"/>
            <a:ext cx="5254625" cy="649288"/>
          </a:xfrm>
          <a:prstGeom prst="rect">
            <a:avLst/>
          </a:prstGeom>
          <a:noFill/>
          <a:ln w="9525">
            <a:noFill/>
            <a:miter lim="800000"/>
            <a:headEnd/>
            <a:tailEnd/>
          </a:ln>
        </p:spPr>
        <p:txBody>
          <a:bodyPr anchor="ctr"/>
          <a:lstStyle/>
          <a:p>
            <a:pPr algn="r" rtl="1"/>
            <a:r>
              <a:rPr lang="ar-TN" altLang="fr-FR" sz="4400">
                <a:solidFill>
                  <a:schemeClr val="tx2"/>
                </a:solidFill>
                <a:latin typeface="Tw Cen MT" pitchFamily="34" charset="0"/>
              </a:rPr>
              <a:t>الإطار العام</a:t>
            </a:r>
            <a:endParaRPr lang="fr-FR" altLang="fr-FR" sz="4400">
              <a:solidFill>
                <a:schemeClr val="tx2"/>
              </a:solidFill>
              <a:latin typeface="Tw Cen MT" pitchFamily="34" charset="0"/>
            </a:endParaRPr>
          </a:p>
        </p:txBody>
      </p:sp>
      <p:sp>
        <p:nvSpPr>
          <p:cNvPr id="23557" name="AutoShape 6" descr="Résultat de recherche d'images pour &quot;question&quot;"/>
          <p:cNvSpPr>
            <a:spLocks noChangeAspect="1" noChangeArrowheads="1"/>
          </p:cNvSpPr>
          <p:nvPr/>
        </p:nvSpPr>
        <p:spPr bwMode="auto">
          <a:xfrm>
            <a:off x="144463" y="-1608138"/>
            <a:ext cx="2647950" cy="3362326"/>
          </a:xfrm>
          <a:prstGeom prst="rect">
            <a:avLst/>
          </a:prstGeom>
          <a:noFill/>
          <a:ln w="9525">
            <a:noFill/>
            <a:miter lim="800000"/>
            <a:headEnd/>
            <a:tailEnd/>
          </a:ln>
        </p:spPr>
        <p:txBody>
          <a:bodyPr/>
          <a:lstStyle/>
          <a:p>
            <a:endParaRPr lang="fr-FR" altLang="fr-FR"/>
          </a:p>
        </p:txBody>
      </p:sp>
      <p:pic>
        <p:nvPicPr>
          <p:cNvPr id="23558" name="Picture 7"/>
          <p:cNvPicPr>
            <a:picLocks noChangeAspect="1" noChangeArrowheads="1"/>
          </p:cNvPicPr>
          <p:nvPr/>
        </p:nvPicPr>
        <p:blipFill>
          <a:blip r:embed="rId2"/>
          <a:srcRect/>
          <a:stretch>
            <a:fillRect/>
          </a:stretch>
        </p:blipFill>
        <p:spPr bwMode="auto">
          <a:xfrm>
            <a:off x="6011863" y="1985963"/>
            <a:ext cx="2924175" cy="4038600"/>
          </a:xfrm>
          <a:prstGeom prst="rect">
            <a:avLst/>
          </a:prstGeom>
          <a:noFill/>
          <a:ln w="9525">
            <a:noFill/>
            <a:miter lim="800000"/>
            <a:headEnd/>
            <a:tailEnd/>
          </a:ln>
        </p:spPr>
      </p:pic>
      <p:grpSp>
        <p:nvGrpSpPr>
          <p:cNvPr id="23559" name="Groupe 5"/>
          <p:cNvGrpSpPr>
            <a:grpSpLocks/>
          </p:cNvGrpSpPr>
          <p:nvPr/>
        </p:nvGrpSpPr>
        <p:grpSpPr bwMode="auto">
          <a:xfrm>
            <a:off x="0" y="-22225"/>
            <a:ext cx="9144000" cy="1293813"/>
            <a:chOff x="3311146" y="0"/>
            <a:chExt cx="2547937" cy="1293907"/>
          </a:xfrm>
        </p:grpSpPr>
        <p:sp>
          <p:nvSpPr>
            <p:cNvPr id="9" name="Rectangle 8"/>
            <p:cNvSpPr/>
            <p:nvPr/>
          </p:nvSpPr>
          <p:spPr>
            <a:xfrm>
              <a:off x="3311146" y="0"/>
              <a:ext cx="2547937" cy="1293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ZoneTexte 9"/>
            <p:cNvSpPr txBox="1"/>
            <p:nvPr/>
          </p:nvSpPr>
          <p:spPr>
            <a:xfrm>
              <a:off x="3311146" y="0"/>
              <a:ext cx="2547937" cy="1200237"/>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rtl="1">
                <a:buFont typeface="Wingdings" pitchFamily="2" charset="2"/>
                <a:buNone/>
                <a:defRPr/>
              </a:pPr>
              <a:r>
                <a:rPr lang="ar-TN" altLang="fr-FR" sz="4000" dirty="0"/>
                <a:t>أي تفعيل لقانون الابلاغ عن الفساد وحماية المبلغين بعد سنتين من صدوره؟</a:t>
              </a:r>
            </a:p>
          </p:txBody>
        </p:sp>
      </p:grpSp>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1147</Words>
  <Application>Microsoft Office PowerPoint</Application>
  <PresentationFormat>Affichage à l'écran (4:3)</PresentationFormat>
  <Paragraphs>203</Paragraphs>
  <Slides>34</Slides>
  <Notes>4</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34</vt:i4>
      </vt:variant>
    </vt:vector>
  </HeadingPairs>
  <TitlesOfParts>
    <vt:vector size="45" baseType="lpstr">
      <vt:lpstr>Calibri</vt:lpstr>
      <vt:lpstr>Arial</vt:lpstr>
      <vt:lpstr>Tw Cen MT</vt:lpstr>
      <vt:lpstr>Wingdings</vt:lpstr>
      <vt:lpstr>Wingdings 2</vt:lpstr>
      <vt:lpstr>Times New Roman</vt:lpstr>
      <vt:lpstr>Andalus</vt:lpstr>
      <vt:lpstr>Courier New</vt:lpstr>
      <vt:lpstr>Médian</vt:lpstr>
      <vt:lpstr>Conception personnalisée</vt:lpstr>
      <vt:lpstr>Graphique Microsoft Office Excel</vt:lpstr>
      <vt:lpstr>القانون الأساسي عدد 10 لسنة 2017 المتعلق بالإبلاغ عن الفساد وحماية المبلغين: الإنجازات والتحديات</vt:lpstr>
      <vt:lpstr>Diapositive 2</vt:lpstr>
      <vt:lpstr>Diapositive 3</vt:lpstr>
      <vt:lpstr>الاطار العام </vt:lpstr>
      <vt:lpstr>ترتيب تونس </vt:lpstr>
      <vt:lpstr>Diapositive 6</vt:lpstr>
      <vt:lpstr>الإطار العام</vt:lpstr>
      <vt:lpstr>الإطار العام</vt:lpstr>
      <vt:lpstr>Diapositive 9</vt:lpstr>
      <vt:lpstr>Diapositive 10</vt:lpstr>
      <vt:lpstr>الانجازات          </vt:lpstr>
      <vt:lpstr>الانجازات          </vt:lpstr>
      <vt:lpstr>الانجازات          </vt:lpstr>
      <vt:lpstr>الانجازات          </vt:lpstr>
      <vt:lpstr>الانجازات           </vt:lpstr>
      <vt:lpstr>الانجازات        </vt:lpstr>
      <vt:lpstr>الإنجازات       </vt:lpstr>
      <vt:lpstr>الانجازات          </vt:lpstr>
      <vt:lpstr>Diapositive 19</vt:lpstr>
      <vt:lpstr>Diapositive 20</vt:lpstr>
      <vt:lpstr>الاحالات القضائية                  </vt:lpstr>
      <vt:lpstr>الانجازات                  </vt:lpstr>
      <vt:lpstr>انجازات الهيئة        </vt:lpstr>
      <vt:lpstr>الانجازات          </vt:lpstr>
      <vt:lpstr>الانجازات                  </vt:lpstr>
      <vt:lpstr>انجازات الهيئة</vt:lpstr>
      <vt:lpstr>تنفيذ قرارات الحماية :</vt:lpstr>
      <vt:lpstr>Diapositive 28</vt:lpstr>
      <vt:lpstr> </vt:lpstr>
      <vt:lpstr>Diapositive 30</vt:lpstr>
      <vt:lpstr>Diapositive 31</vt:lpstr>
      <vt:lpstr>Diapositive 32</vt:lpstr>
      <vt:lpstr>Diapositive 33</vt:lpstr>
      <vt:lpstr>Diapositive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2011-02-03T09:16:16Z</dcterms:created>
  <dcterms:modified xsi:type="dcterms:W3CDTF">2019-05-16T12:01:29Z</dcterms:modified>
</cp:coreProperties>
</file>